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77" r:id="rId4"/>
    <p:sldId id="261" r:id="rId5"/>
    <p:sldId id="279" r:id="rId6"/>
    <p:sldId id="276" r:id="rId7"/>
    <p:sldId id="257" r:id="rId8"/>
    <p:sldId id="280" r:id="rId9"/>
    <p:sldId id="282" r:id="rId10"/>
    <p:sldId id="283" r:id="rId11"/>
    <p:sldId id="285" r:id="rId12"/>
    <p:sldId id="284"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D47"/>
    <a:srgbClr val="719353"/>
    <a:srgbClr val="84A864"/>
    <a:srgbClr val="8E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05" autoAdjust="0"/>
  </p:normalViewPr>
  <p:slideViewPr>
    <p:cSldViewPr>
      <p:cViewPr>
        <p:scale>
          <a:sx n="80" d="100"/>
          <a:sy n="80" d="100"/>
        </p:scale>
        <p:origin x="-2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6582F8-BE5D-435F-92A5-B067464FB391}"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328824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582F8-BE5D-435F-92A5-B067464FB391}"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126963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582F8-BE5D-435F-92A5-B067464FB391}"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20881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582F8-BE5D-435F-92A5-B067464FB391}"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69722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582F8-BE5D-435F-92A5-B067464FB391}"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321569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6582F8-BE5D-435F-92A5-B067464FB391}"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332595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582F8-BE5D-435F-92A5-B067464FB391}" type="datetimeFigureOut">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326728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6582F8-BE5D-435F-92A5-B067464FB391}" type="datetimeFigureOut">
              <a:rPr lang="en-US" smtClean="0"/>
              <a:pPr/>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125252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582F8-BE5D-435F-92A5-B067464FB391}" type="datetimeFigureOut">
              <a:rPr lang="en-US" smtClean="0"/>
              <a:pPr/>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358303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582F8-BE5D-435F-92A5-B067464FB391}"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327636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582F8-BE5D-435F-92A5-B067464FB391}"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EDF0E-5A77-4AC0-B82F-B5E6AE29A20D}" type="slidenum">
              <a:rPr lang="en-US" smtClean="0"/>
              <a:pPr/>
              <a:t>‹#›</a:t>
            </a:fld>
            <a:endParaRPr lang="en-US"/>
          </a:p>
        </p:txBody>
      </p:sp>
    </p:spTree>
    <p:extLst>
      <p:ext uri="{BB962C8B-B14F-4D97-AF65-F5344CB8AC3E}">
        <p14:creationId xmlns:p14="http://schemas.microsoft.com/office/powerpoint/2010/main" val="424086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582F8-BE5D-435F-92A5-B067464FB391}" type="datetimeFigureOut">
              <a:rPr lang="en-US" smtClean="0"/>
              <a:pPr/>
              <a:t>4/30/2019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EDF0E-5A77-4AC0-B82F-B5E6AE29A20D}" type="slidenum">
              <a:rPr lang="en-US" smtClean="0"/>
              <a:pPr/>
              <a:t>‹#›</a:t>
            </a:fld>
            <a:endParaRPr lang="en-US"/>
          </a:p>
        </p:txBody>
      </p:sp>
    </p:spTree>
    <p:extLst>
      <p:ext uri="{BB962C8B-B14F-4D97-AF65-F5344CB8AC3E}">
        <p14:creationId xmlns:p14="http://schemas.microsoft.com/office/powerpoint/2010/main" val="291294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rgbClr val="FF0000"/>
                </a:solidFill>
              </a:rPr>
              <a:t>Sahel &amp; North Africa</a:t>
            </a:r>
            <a:endParaRPr lang="en-US" sz="7200" dirty="0">
              <a:solidFill>
                <a:srgbClr val="FF0000"/>
              </a:solidFill>
            </a:endParaRPr>
          </a:p>
        </p:txBody>
      </p:sp>
    </p:spTree>
    <p:extLst>
      <p:ext uri="{BB962C8B-B14F-4D97-AF65-F5344CB8AC3E}">
        <p14:creationId xmlns:p14="http://schemas.microsoft.com/office/powerpoint/2010/main" val="153175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219200"/>
            <a:ext cx="2819400" cy="4449762"/>
          </a:xfrm>
        </p:spPr>
        <p:txBody>
          <a:bodyPr>
            <a:normAutofit fontScale="90000"/>
          </a:bodyPr>
          <a:lstStyle/>
          <a:p>
            <a:r>
              <a:rPr lang="en-US" sz="3200" dirty="0" smtClean="0">
                <a:latin typeface="Jokerman" pitchFamily="82" charset="0"/>
              </a:rPr>
              <a:t>1-3. Name the cities – </a:t>
            </a:r>
            <a:r>
              <a:rPr lang="en-US" sz="3200" u="sng" dirty="0" smtClean="0">
                <a:latin typeface="Jokerman" pitchFamily="82" charset="0"/>
              </a:rPr>
              <a:t>and</a:t>
            </a:r>
            <a:r>
              <a:rPr lang="en-US" sz="3200" dirty="0" smtClean="0">
                <a:latin typeface="Jokerman" pitchFamily="82" charset="0"/>
              </a:rPr>
              <a:t> the countries they are in.</a:t>
            </a:r>
            <a:br>
              <a:rPr lang="en-US" sz="3200" dirty="0" smtClean="0">
                <a:latin typeface="Jokerman" pitchFamily="82" charset="0"/>
              </a:rPr>
            </a:br>
            <a:r>
              <a:rPr lang="en-US" sz="3200" dirty="0" smtClean="0">
                <a:latin typeface="Jokerman" pitchFamily="82" charset="0"/>
              </a:rPr>
              <a:t/>
            </a:r>
            <a:br>
              <a:rPr lang="en-US" sz="3200" dirty="0" smtClean="0">
                <a:latin typeface="Jokerman" pitchFamily="82" charset="0"/>
              </a:rPr>
            </a:br>
            <a:r>
              <a:rPr lang="en-US" sz="3200" dirty="0" smtClean="0">
                <a:latin typeface="Jokerman" pitchFamily="82" charset="0"/>
              </a:rPr>
              <a:t>A-C.  Name the bodies of water.</a:t>
            </a:r>
            <a:endParaRPr lang="en-US" sz="3200" dirty="0">
              <a:latin typeface="Jokerman" pitchFamily="82" charset="0"/>
            </a:endParaRPr>
          </a:p>
        </p:txBody>
      </p:sp>
      <p:pic>
        <p:nvPicPr>
          <p:cNvPr id="1029" name="Picture 5"/>
          <p:cNvPicPr>
            <a:picLocks noChangeAspect="1" noChangeArrowheads="1"/>
          </p:cNvPicPr>
          <p:nvPr/>
        </p:nvPicPr>
        <p:blipFill>
          <a:blip r:embed="rId2" cstate="print"/>
          <a:srcRect/>
          <a:stretch>
            <a:fillRect/>
          </a:stretch>
        </p:blipFill>
        <p:spPr bwMode="auto">
          <a:xfrm>
            <a:off x="533400" y="381000"/>
            <a:ext cx="5286375" cy="6038850"/>
          </a:xfrm>
          <a:prstGeom prst="rect">
            <a:avLst/>
          </a:prstGeom>
          <a:noFill/>
          <a:ln w="9525">
            <a:solidFill>
              <a:schemeClr val="tx1"/>
            </a:solidFill>
            <a:miter lim="800000"/>
            <a:headEnd/>
            <a:tailEnd/>
          </a:ln>
        </p:spPr>
      </p:pic>
      <p:sp>
        <p:nvSpPr>
          <p:cNvPr id="7" name="TextBox 6"/>
          <p:cNvSpPr txBox="1"/>
          <p:nvPr/>
        </p:nvSpPr>
        <p:spPr>
          <a:xfrm>
            <a:off x="3124200" y="5334000"/>
            <a:ext cx="762000" cy="523220"/>
          </a:xfrm>
          <a:prstGeom prst="rect">
            <a:avLst/>
          </a:prstGeom>
          <a:noFill/>
        </p:spPr>
        <p:txBody>
          <a:bodyPr wrap="square" rtlCol="0">
            <a:spAutoFit/>
          </a:bodyPr>
          <a:lstStyle/>
          <a:p>
            <a:r>
              <a:rPr lang="en-US" sz="2800" smtClean="0">
                <a:sym typeface="Wingdings"/>
              </a:rPr>
              <a:t></a:t>
            </a:r>
            <a:endParaRPr lang="en-US" sz="2800" dirty="0"/>
          </a:p>
        </p:txBody>
      </p:sp>
      <p:sp>
        <p:nvSpPr>
          <p:cNvPr id="8" name="TextBox 7"/>
          <p:cNvSpPr txBox="1"/>
          <p:nvPr/>
        </p:nvSpPr>
        <p:spPr>
          <a:xfrm>
            <a:off x="4495800" y="3048000"/>
            <a:ext cx="762000" cy="523220"/>
          </a:xfrm>
          <a:prstGeom prst="rect">
            <a:avLst/>
          </a:prstGeom>
          <a:noFill/>
        </p:spPr>
        <p:txBody>
          <a:bodyPr wrap="square" rtlCol="0">
            <a:spAutoFit/>
          </a:bodyPr>
          <a:lstStyle/>
          <a:p>
            <a:r>
              <a:rPr lang="en-US" sz="2800" dirty="0" smtClean="0">
                <a:sym typeface="Wingdings"/>
              </a:rPr>
              <a:t></a:t>
            </a:r>
            <a:endParaRPr lang="en-US" sz="2800" dirty="0"/>
          </a:p>
        </p:txBody>
      </p:sp>
      <p:sp>
        <p:nvSpPr>
          <p:cNvPr id="9" name="TextBox 8"/>
          <p:cNvSpPr txBox="1"/>
          <p:nvPr/>
        </p:nvSpPr>
        <p:spPr>
          <a:xfrm>
            <a:off x="3810000" y="838200"/>
            <a:ext cx="762000" cy="523220"/>
          </a:xfrm>
          <a:prstGeom prst="rect">
            <a:avLst/>
          </a:prstGeom>
          <a:noFill/>
        </p:spPr>
        <p:txBody>
          <a:bodyPr wrap="square" rtlCol="0">
            <a:spAutoFit/>
          </a:bodyPr>
          <a:lstStyle/>
          <a:p>
            <a:r>
              <a:rPr lang="en-US" sz="2800" dirty="0" smtClean="0">
                <a:sym typeface="Wingdings"/>
              </a:rPr>
              <a:t></a:t>
            </a:r>
            <a:endParaRPr lang="en-US" sz="2800" dirty="0"/>
          </a:p>
        </p:txBody>
      </p:sp>
      <p:sp>
        <p:nvSpPr>
          <p:cNvPr id="10" name="TextBox 9"/>
          <p:cNvSpPr txBox="1"/>
          <p:nvPr/>
        </p:nvSpPr>
        <p:spPr>
          <a:xfrm>
            <a:off x="1143000" y="3276600"/>
            <a:ext cx="533400" cy="523220"/>
          </a:xfrm>
          <a:prstGeom prst="rect">
            <a:avLst/>
          </a:prstGeom>
          <a:noFill/>
        </p:spPr>
        <p:txBody>
          <a:bodyPr wrap="square" rtlCol="0">
            <a:spAutoFit/>
          </a:bodyPr>
          <a:lstStyle/>
          <a:p>
            <a:r>
              <a:rPr lang="en-US" sz="2800" b="1" dirty="0" smtClean="0">
                <a:latin typeface="Arial Black" pitchFamily="34" charset="0"/>
                <a:cs typeface="Aharoni" pitchFamily="2" charset="-79"/>
              </a:rPr>
              <a:t>A</a:t>
            </a:r>
            <a:endParaRPr lang="en-US" sz="2800" b="1" dirty="0">
              <a:latin typeface="Arial Black" pitchFamily="34" charset="0"/>
              <a:cs typeface="Aharoni" pitchFamily="2" charset="-79"/>
            </a:endParaRPr>
          </a:p>
        </p:txBody>
      </p:sp>
      <p:sp>
        <p:nvSpPr>
          <p:cNvPr id="11" name="TextBox 10"/>
          <p:cNvSpPr txBox="1"/>
          <p:nvPr/>
        </p:nvSpPr>
        <p:spPr>
          <a:xfrm>
            <a:off x="3048000" y="381000"/>
            <a:ext cx="533400" cy="523220"/>
          </a:xfrm>
          <a:prstGeom prst="rect">
            <a:avLst/>
          </a:prstGeom>
          <a:noFill/>
        </p:spPr>
        <p:txBody>
          <a:bodyPr wrap="square" rtlCol="0">
            <a:spAutoFit/>
          </a:bodyPr>
          <a:lstStyle/>
          <a:p>
            <a:r>
              <a:rPr lang="en-US" sz="2800" b="1" dirty="0" smtClean="0">
                <a:latin typeface="Arial Black" pitchFamily="34" charset="0"/>
                <a:cs typeface="Aharoni" pitchFamily="2" charset="-79"/>
              </a:rPr>
              <a:t>B</a:t>
            </a:r>
            <a:endParaRPr lang="en-US" sz="2800" b="1" dirty="0">
              <a:latin typeface="Arial Black" pitchFamily="34" charset="0"/>
              <a:cs typeface="Aharoni" pitchFamily="2" charset="-79"/>
            </a:endParaRPr>
          </a:p>
        </p:txBody>
      </p:sp>
      <p:sp>
        <p:nvSpPr>
          <p:cNvPr id="12" name="TextBox 11"/>
          <p:cNvSpPr txBox="1"/>
          <p:nvPr/>
        </p:nvSpPr>
        <p:spPr>
          <a:xfrm>
            <a:off x="5257800" y="3352800"/>
            <a:ext cx="533400" cy="523220"/>
          </a:xfrm>
          <a:prstGeom prst="rect">
            <a:avLst/>
          </a:prstGeom>
          <a:noFill/>
        </p:spPr>
        <p:txBody>
          <a:bodyPr wrap="square" rtlCol="0">
            <a:spAutoFit/>
          </a:bodyPr>
          <a:lstStyle/>
          <a:p>
            <a:r>
              <a:rPr lang="en-US" sz="2800" b="1" dirty="0" smtClean="0">
                <a:latin typeface="Arial Black" pitchFamily="34" charset="0"/>
                <a:cs typeface="Aharoni" pitchFamily="2" charset="-79"/>
              </a:rPr>
              <a:t>C</a:t>
            </a:r>
            <a:endParaRPr lang="en-US" sz="2800" b="1" dirty="0">
              <a:latin typeface="Arial Black" pitchFamily="34" charset="0"/>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p:spPr>
        <p:txBody>
          <a:bodyPr>
            <a:normAutofit/>
          </a:bodyPr>
          <a:lstStyle/>
          <a:p>
            <a:r>
              <a:rPr lang="en-US" sz="2400" dirty="0" smtClean="0"/>
              <a:t>1. What does this map tell you about </a:t>
            </a:r>
            <a:r>
              <a:rPr lang="en-US" sz="2400" b="1" dirty="0" smtClean="0"/>
              <a:t>one reason </a:t>
            </a:r>
            <a:r>
              <a:rPr lang="en-US" sz="2400" dirty="0" smtClean="0"/>
              <a:t>South Sudan wanted to be independent from Sudan?</a:t>
            </a:r>
            <a:r>
              <a:rPr lang="en-US" sz="900" dirty="0" smtClean="0"/>
              <a:t/>
            </a:r>
            <a:br>
              <a:rPr lang="en-US" sz="900" dirty="0" smtClean="0"/>
            </a:br>
            <a:r>
              <a:rPr lang="en-US" sz="900" dirty="0" smtClean="0"/>
              <a:t/>
            </a:r>
            <a:br>
              <a:rPr lang="en-US" sz="900" dirty="0" smtClean="0"/>
            </a:br>
            <a:r>
              <a:rPr lang="en-US" sz="2400" dirty="0" smtClean="0"/>
              <a:t>2. </a:t>
            </a:r>
            <a:r>
              <a:rPr lang="en-US" sz="2400" b="1" dirty="0" smtClean="0"/>
              <a:t>Why do you suppose </a:t>
            </a:r>
            <a:r>
              <a:rPr lang="en-US" sz="2400" dirty="0" smtClean="0"/>
              <a:t>so many countries have religious laws instead of having total freedom of religion?</a:t>
            </a:r>
            <a:endParaRPr lang="en-US" sz="2400" dirty="0"/>
          </a:p>
        </p:txBody>
      </p:sp>
      <p:pic>
        <p:nvPicPr>
          <p:cNvPr id="1026" name="Picture 2" descr="http://www.pewresearch.org/files/2014/03/PF_14.03.24_religiousPolice.png"/>
          <p:cNvPicPr>
            <a:picLocks noChangeAspect="1" noChangeArrowheads="1"/>
          </p:cNvPicPr>
          <p:nvPr/>
        </p:nvPicPr>
        <p:blipFill>
          <a:blip r:embed="rId2" cstate="print"/>
          <a:srcRect/>
          <a:stretch>
            <a:fillRect/>
          </a:stretch>
        </p:blipFill>
        <p:spPr bwMode="auto">
          <a:xfrm>
            <a:off x="381000" y="2057400"/>
            <a:ext cx="8348870" cy="4800600"/>
          </a:xfrm>
          <a:prstGeom prst="rect">
            <a:avLst/>
          </a:prstGeom>
          <a:noFill/>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3200" dirty="0" smtClean="0"/>
              <a:t>Name the countries at these absolute locations:</a:t>
            </a:r>
            <a:endParaRPr lang="en-US" sz="3200" dirty="0"/>
          </a:p>
        </p:txBody>
      </p:sp>
      <p:sp>
        <p:nvSpPr>
          <p:cNvPr id="6" name="TextBox 5"/>
          <p:cNvSpPr txBox="1"/>
          <p:nvPr/>
        </p:nvSpPr>
        <p:spPr>
          <a:xfrm>
            <a:off x="2590800" y="2286000"/>
            <a:ext cx="457200" cy="400110"/>
          </a:xfrm>
          <a:prstGeom prst="rect">
            <a:avLst/>
          </a:prstGeom>
          <a:noFill/>
        </p:spPr>
        <p:txBody>
          <a:bodyPr wrap="square" rtlCol="0">
            <a:spAutoFit/>
          </a:bodyPr>
          <a:lstStyle/>
          <a:p>
            <a:r>
              <a:rPr lang="en-US" sz="2000" b="1" dirty="0" smtClean="0">
                <a:latin typeface="Arial Black" pitchFamily="34" charset="0"/>
                <a:cs typeface="Aharoni" pitchFamily="2" charset="-79"/>
              </a:rPr>
              <a:t>0⁰</a:t>
            </a:r>
            <a:endParaRPr lang="en-US" sz="2000" b="1" dirty="0">
              <a:latin typeface="Arial Black" pitchFamily="34" charset="0"/>
              <a:cs typeface="Aharoni" pitchFamily="2" charset="-79"/>
            </a:endParaRPr>
          </a:p>
        </p:txBody>
      </p:sp>
      <p:sp>
        <p:nvSpPr>
          <p:cNvPr id="7" name="TextBox 6"/>
          <p:cNvSpPr txBox="1"/>
          <p:nvPr/>
        </p:nvSpPr>
        <p:spPr>
          <a:xfrm>
            <a:off x="3429000" y="2286000"/>
            <a:ext cx="990600" cy="400110"/>
          </a:xfrm>
          <a:prstGeom prst="rect">
            <a:avLst/>
          </a:prstGeom>
          <a:noFill/>
        </p:spPr>
        <p:txBody>
          <a:bodyPr wrap="square" rtlCol="0">
            <a:spAutoFit/>
          </a:bodyPr>
          <a:lstStyle/>
          <a:p>
            <a:r>
              <a:rPr lang="en-US" sz="2000" b="1" dirty="0" smtClean="0">
                <a:latin typeface="Arial Black" pitchFamily="34" charset="0"/>
                <a:cs typeface="Aharoni" pitchFamily="2" charset="-79"/>
              </a:rPr>
              <a:t>10⁰E</a:t>
            </a:r>
            <a:endParaRPr lang="en-US" sz="2000" b="1" dirty="0">
              <a:latin typeface="Arial Black" pitchFamily="34" charset="0"/>
              <a:cs typeface="Aharoni" pitchFamily="2" charset="-79"/>
            </a:endParaRPr>
          </a:p>
        </p:txBody>
      </p:sp>
      <p:sp>
        <p:nvSpPr>
          <p:cNvPr id="8" name="TextBox 7"/>
          <p:cNvSpPr txBox="1"/>
          <p:nvPr/>
        </p:nvSpPr>
        <p:spPr>
          <a:xfrm>
            <a:off x="4495800" y="2286000"/>
            <a:ext cx="990600" cy="400110"/>
          </a:xfrm>
          <a:prstGeom prst="rect">
            <a:avLst/>
          </a:prstGeom>
          <a:noFill/>
        </p:spPr>
        <p:txBody>
          <a:bodyPr wrap="square" rtlCol="0">
            <a:spAutoFit/>
          </a:bodyPr>
          <a:lstStyle/>
          <a:p>
            <a:r>
              <a:rPr lang="en-US" sz="2000" b="1" dirty="0" smtClean="0">
                <a:latin typeface="Arial Black" pitchFamily="34" charset="0"/>
                <a:cs typeface="Aharoni" pitchFamily="2" charset="-79"/>
              </a:rPr>
              <a:t>20⁰E</a:t>
            </a:r>
            <a:endParaRPr lang="en-US" sz="2000" b="1" dirty="0">
              <a:latin typeface="Arial Black" pitchFamily="34" charset="0"/>
              <a:cs typeface="Aharoni" pitchFamily="2" charset="-79"/>
            </a:endParaRPr>
          </a:p>
        </p:txBody>
      </p:sp>
      <p:sp>
        <p:nvSpPr>
          <p:cNvPr id="9" name="TextBox 8"/>
          <p:cNvSpPr txBox="1"/>
          <p:nvPr/>
        </p:nvSpPr>
        <p:spPr>
          <a:xfrm>
            <a:off x="5562600" y="2286000"/>
            <a:ext cx="990600" cy="400110"/>
          </a:xfrm>
          <a:prstGeom prst="rect">
            <a:avLst/>
          </a:prstGeom>
          <a:noFill/>
        </p:spPr>
        <p:txBody>
          <a:bodyPr wrap="square" rtlCol="0">
            <a:spAutoFit/>
          </a:bodyPr>
          <a:lstStyle/>
          <a:p>
            <a:r>
              <a:rPr lang="en-US" sz="2000" b="1" dirty="0" smtClean="0">
                <a:latin typeface="Arial Black" pitchFamily="34" charset="0"/>
                <a:cs typeface="Aharoni" pitchFamily="2" charset="-79"/>
              </a:rPr>
              <a:t>30⁰E</a:t>
            </a:r>
            <a:endParaRPr lang="en-US" sz="2000" b="1" dirty="0">
              <a:latin typeface="Arial Black" pitchFamily="34" charset="0"/>
              <a:cs typeface="Aharoni" pitchFamily="2" charset="-79"/>
            </a:endParaRPr>
          </a:p>
        </p:txBody>
      </p:sp>
      <p:sp>
        <p:nvSpPr>
          <p:cNvPr id="10" name="TextBox 9"/>
          <p:cNvSpPr txBox="1"/>
          <p:nvPr/>
        </p:nvSpPr>
        <p:spPr>
          <a:xfrm>
            <a:off x="6629400" y="2286000"/>
            <a:ext cx="990600" cy="400110"/>
          </a:xfrm>
          <a:prstGeom prst="rect">
            <a:avLst/>
          </a:prstGeom>
          <a:noFill/>
        </p:spPr>
        <p:txBody>
          <a:bodyPr wrap="square" rtlCol="0">
            <a:spAutoFit/>
          </a:bodyPr>
          <a:lstStyle/>
          <a:p>
            <a:r>
              <a:rPr lang="en-US" sz="2000" b="1" dirty="0" smtClean="0">
                <a:latin typeface="Arial Black" pitchFamily="34" charset="0"/>
                <a:cs typeface="Aharoni" pitchFamily="2" charset="-79"/>
              </a:rPr>
              <a:t>40⁰E</a:t>
            </a:r>
            <a:endParaRPr lang="en-US" sz="2000" b="1" dirty="0">
              <a:latin typeface="Arial Black" pitchFamily="34" charset="0"/>
              <a:cs typeface="Aharoni" pitchFamily="2" charset="-79"/>
            </a:endParaRPr>
          </a:p>
        </p:txBody>
      </p:sp>
      <p:sp>
        <p:nvSpPr>
          <p:cNvPr id="11" name="TextBox 10"/>
          <p:cNvSpPr txBox="1"/>
          <p:nvPr/>
        </p:nvSpPr>
        <p:spPr>
          <a:xfrm>
            <a:off x="7772400" y="2286000"/>
            <a:ext cx="990600" cy="400110"/>
          </a:xfrm>
          <a:prstGeom prst="rect">
            <a:avLst/>
          </a:prstGeom>
          <a:noFill/>
        </p:spPr>
        <p:txBody>
          <a:bodyPr wrap="square" rtlCol="0">
            <a:spAutoFit/>
          </a:bodyPr>
          <a:lstStyle/>
          <a:p>
            <a:r>
              <a:rPr lang="en-US" sz="2000" b="1" dirty="0" smtClean="0">
                <a:latin typeface="Arial Black" pitchFamily="34" charset="0"/>
                <a:cs typeface="Aharoni" pitchFamily="2" charset="-79"/>
              </a:rPr>
              <a:t>50⁰E</a:t>
            </a:r>
            <a:endParaRPr lang="en-US" sz="2000" b="1" dirty="0">
              <a:latin typeface="Arial Black" pitchFamily="34" charset="0"/>
              <a:cs typeface="Aharoni" pitchFamily="2" charset="-79"/>
            </a:endParaRPr>
          </a:p>
        </p:txBody>
      </p:sp>
      <p:sp>
        <p:nvSpPr>
          <p:cNvPr id="12" name="TextBox 11"/>
          <p:cNvSpPr txBox="1"/>
          <p:nvPr/>
        </p:nvSpPr>
        <p:spPr>
          <a:xfrm>
            <a:off x="1295400" y="2286000"/>
            <a:ext cx="990600" cy="400110"/>
          </a:xfrm>
          <a:prstGeom prst="rect">
            <a:avLst/>
          </a:prstGeom>
          <a:noFill/>
        </p:spPr>
        <p:txBody>
          <a:bodyPr wrap="square" rtlCol="0">
            <a:spAutoFit/>
          </a:bodyPr>
          <a:lstStyle/>
          <a:p>
            <a:r>
              <a:rPr lang="en-US" sz="2000" b="1" dirty="0" smtClean="0">
                <a:latin typeface="Arial Black" pitchFamily="34" charset="0"/>
                <a:cs typeface="Aharoni" pitchFamily="2" charset="-79"/>
              </a:rPr>
              <a:t>10⁰W</a:t>
            </a:r>
            <a:endParaRPr lang="en-US" sz="2000" b="1" dirty="0">
              <a:latin typeface="Arial Black" pitchFamily="34" charset="0"/>
              <a:cs typeface="Aharoni" pitchFamily="2" charset="-79"/>
            </a:endParaRPr>
          </a:p>
        </p:txBody>
      </p:sp>
      <p:pic>
        <p:nvPicPr>
          <p:cNvPr id="27652" name="Picture 4"/>
          <p:cNvPicPr>
            <a:picLocks noChangeAspect="1" noChangeArrowheads="1"/>
          </p:cNvPicPr>
          <p:nvPr/>
        </p:nvPicPr>
        <p:blipFill>
          <a:blip r:embed="rId2" cstate="print"/>
          <a:srcRect/>
          <a:stretch>
            <a:fillRect/>
          </a:stretch>
        </p:blipFill>
        <p:spPr bwMode="auto">
          <a:xfrm>
            <a:off x="0" y="2667000"/>
            <a:ext cx="8725711" cy="3429000"/>
          </a:xfrm>
          <a:prstGeom prst="rect">
            <a:avLst/>
          </a:prstGeom>
          <a:noFill/>
          <a:ln w="9525">
            <a:solidFill>
              <a:schemeClr val="tx1"/>
            </a:solidFill>
            <a:miter lim="800000"/>
            <a:headEnd/>
            <a:tailEnd/>
          </a:ln>
        </p:spPr>
      </p:pic>
      <p:sp>
        <p:nvSpPr>
          <p:cNvPr id="15" name="TextBox 14"/>
          <p:cNvSpPr txBox="1"/>
          <p:nvPr/>
        </p:nvSpPr>
        <p:spPr>
          <a:xfrm>
            <a:off x="304800" y="2286000"/>
            <a:ext cx="990600" cy="400110"/>
          </a:xfrm>
          <a:prstGeom prst="rect">
            <a:avLst/>
          </a:prstGeom>
          <a:noFill/>
        </p:spPr>
        <p:txBody>
          <a:bodyPr wrap="square" rtlCol="0">
            <a:spAutoFit/>
          </a:bodyPr>
          <a:lstStyle/>
          <a:p>
            <a:r>
              <a:rPr lang="en-US" sz="2000" b="1" dirty="0" smtClean="0">
                <a:latin typeface="Arial Black" pitchFamily="34" charset="0"/>
                <a:cs typeface="Aharoni" pitchFamily="2" charset="-79"/>
              </a:rPr>
              <a:t>20⁰W</a:t>
            </a:r>
            <a:endParaRPr lang="en-US" sz="2000" b="1" dirty="0">
              <a:latin typeface="Arial Black" pitchFamily="34" charset="0"/>
              <a:cs typeface="Aharoni" pitchFamily="2" charset="-79"/>
            </a:endParaRPr>
          </a:p>
        </p:txBody>
      </p:sp>
      <p:sp>
        <p:nvSpPr>
          <p:cNvPr id="16" name="TextBox 15"/>
          <p:cNvSpPr txBox="1"/>
          <p:nvPr/>
        </p:nvSpPr>
        <p:spPr>
          <a:xfrm>
            <a:off x="8153400" y="5486400"/>
            <a:ext cx="990600" cy="400110"/>
          </a:xfrm>
          <a:prstGeom prst="rect">
            <a:avLst/>
          </a:prstGeom>
          <a:noFill/>
        </p:spPr>
        <p:txBody>
          <a:bodyPr wrap="square" rtlCol="0">
            <a:spAutoFit/>
          </a:bodyPr>
          <a:lstStyle/>
          <a:p>
            <a:r>
              <a:rPr lang="en-US" sz="2000" b="1" dirty="0" smtClean="0">
                <a:latin typeface="Arial Black" pitchFamily="34" charset="0"/>
                <a:cs typeface="Aharoni" pitchFamily="2" charset="-79"/>
              </a:rPr>
              <a:t>20⁰N</a:t>
            </a:r>
            <a:endParaRPr lang="en-US" sz="2000" b="1" dirty="0">
              <a:latin typeface="Arial Black" pitchFamily="34" charset="0"/>
              <a:cs typeface="Aharoni" pitchFamily="2" charset="-79"/>
            </a:endParaRPr>
          </a:p>
        </p:txBody>
      </p:sp>
      <p:sp>
        <p:nvSpPr>
          <p:cNvPr id="17" name="TextBox 16"/>
          <p:cNvSpPr txBox="1"/>
          <p:nvPr/>
        </p:nvSpPr>
        <p:spPr>
          <a:xfrm>
            <a:off x="8229600" y="4114800"/>
            <a:ext cx="990600" cy="400110"/>
          </a:xfrm>
          <a:prstGeom prst="rect">
            <a:avLst/>
          </a:prstGeom>
          <a:solidFill>
            <a:schemeClr val="bg1">
              <a:alpha val="23000"/>
            </a:schemeClr>
          </a:solidFill>
        </p:spPr>
        <p:txBody>
          <a:bodyPr wrap="square" rtlCol="0">
            <a:spAutoFit/>
          </a:bodyPr>
          <a:lstStyle/>
          <a:p>
            <a:r>
              <a:rPr lang="en-US" sz="2000" b="1" dirty="0" smtClean="0">
                <a:latin typeface="Arial Black" pitchFamily="34" charset="0"/>
                <a:cs typeface="Aharoni" pitchFamily="2" charset="-79"/>
              </a:rPr>
              <a:t>30⁰N</a:t>
            </a:r>
            <a:endParaRPr lang="en-US" sz="2000" b="1" dirty="0">
              <a:latin typeface="Arial Black" pitchFamily="34" charset="0"/>
              <a:cs typeface="Aharoni" pitchFamily="2" charset="-79"/>
            </a:endParaRPr>
          </a:p>
        </p:txBody>
      </p:sp>
      <p:sp>
        <p:nvSpPr>
          <p:cNvPr id="18" name="TextBox 17"/>
          <p:cNvSpPr txBox="1"/>
          <p:nvPr/>
        </p:nvSpPr>
        <p:spPr>
          <a:xfrm>
            <a:off x="8229600" y="2667000"/>
            <a:ext cx="990600" cy="400110"/>
          </a:xfrm>
          <a:prstGeom prst="rect">
            <a:avLst/>
          </a:prstGeom>
          <a:solidFill>
            <a:schemeClr val="bg1">
              <a:alpha val="19000"/>
            </a:schemeClr>
          </a:solidFill>
        </p:spPr>
        <p:txBody>
          <a:bodyPr wrap="square" rtlCol="0">
            <a:spAutoFit/>
          </a:bodyPr>
          <a:lstStyle/>
          <a:p>
            <a:r>
              <a:rPr lang="en-US" sz="2000" b="1" dirty="0" smtClean="0">
                <a:latin typeface="Arial Black" pitchFamily="34" charset="0"/>
                <a:cs typeface="Aharoni" pitchFamily="2" charset="-79"/>
              </a:rPr>
              <a:t>40⁰N</a:t>
            </a:r>
            <a:endParaRPr lang="en-US" sz="2000" b="1" dirty="0">
              <a:latin typeface="Arial Black" pitchFamily="34" charset="0"/>
              <a:cs typeface="Aharoni" pitchFamily="2" charset="-79"/>
            </a:endParaRPr>
          </a:p>
        </p:txBody>
      </p:sp>
      <p:sp>
        <p:nvSpPr>
          <p:cNvPr id="19" name="TextBox 18"/>
          <p:cNvSpPr txBox="1"/>
          <p:nvPr/>
        </p:nvSpPr>
        <p:spPr>
          <a:xfrm>
            <a:off x="1676400" y="762000"/>
            <a:ext cx="2819400" cy="646331"/>
          </a:xfrm>
          <a:prstGeom prst="rect">
            <a:avLst/>
          </a:prstGeom>
          <a:noFill/>
        </p:spPr>
        <p:txBody>
          <a:bodyPr wrap="square" rtlCol="0">
            <a:spAutoFit/>
          </a:bodyPr>
          <a:lstStyle/>
          <a:p>
            <a:r>
              <a:rPr lang="en-US" sz="3600" dirty="0" smtClean="0">
                <a:latin typeface="Comic Sans MS" pitchFamily="66" charset="0"/>
                <a:cs typeface="Aharoni" pitchFamily="2" charset="-79"/>
                <a:sym typeface="Wingdings"/>
              </a:rPr>
              <a:t></a:t>
            </a:r>
            <a:r>
              <a:rPr lang="en-US" sz="2800" dirty="0" smtClean="0">
                <a:latin typeface="Comic Sans MS" pitchFamily="66" charset="0"/>
                <a:cs typeface="Aharoni" pitchFamily="2" charset="-79"/>
              </a:rPr>
              <a:t>25⁰N </a:t>
            </a:r>
            <a:r>
              <a:rPr lang="en-US" sz="2800" dirty="0" smtClean="0">
                <a:latin typeface="Comic Sans MS" pitchFamily="66" charset="0"/>
                <a:cs typeface="Aharoni" pitchFamily="2" charset="-79"/>
                <a:sym typeface="Wingdings"/>
              </a:rPr>
              <a:t>4</a:t>
            </a:r>
            <a:r>
              <a:rPr lang="en-US" sz="2800" dirty="0" smtClean="0">
                <a:latin typeface="Comic Sans MS" pitchFamily="66" charset="0"/>
                <a:cs typeface="Aharoni" pitchFamily="2" charset="-79"/>
              </a:rPr>
              <a:t>0⁰E</a:t>
            </a:r>
            <a:endParaRPr lang="en-US" sz="2800" dirty="0">
              <a:latin typeface="Comic Sans MS" pitchFamily="66" charset="0"/>
              <a:cs typeface="Aharoni" pitchFamily="2" charset="-79"/>
            </a:endParaRPr>
          </a:p>
        </p:txBody>
      </p:sp>
      <p:sp>
        <p:nvSpPr>
          <p:cNvPr id="20" name="TextBox 19"/>
          <p:cNvSpPr txBox="1"/>
          <p:nvPr/>
        </p:nvSpPr>
        <p:spPr>
          <a:xfrm>
            <a:off x="1676400" y="1371600"/>
            <a:ext cx="2590800" cy="646331"/>
          </a:xfrm>
          <a:prstGeom prst="rect">
            <a:avLst/>
          </a:prstGeom>
          <a:noFill/>
        </p:spPr>
        <p:txBody>
          <a:bodyPr wrap="square" rtlCol="0">
            <a:spAutoFit/>
          </a:bodyPr>
          <a:lstStyle/>
          <a:p>
            <a:r>
              <a:rPr lang="en-US" sz="3600" dirty="0" smtClean="0">
                <a:latin typeface="Comic Sans MS" pitchFamily="66" charset="0"/>
                <a:cs typeface="Aharoni" pitchFamily="2" charset="-79"/>
                <a:sym typeface="Wingdings"/>
              </a:rPr>
              <a:t></a:t>
            </a:r>
            <a:r>
              <a:rPr lang="en-US" sz="2800" dirty="0" smtClean="0">
                <a:latin typeface="Comic Sans MS" pitchFamily="66" charset="0"/>
                <a:cs typeface="Aharoni" pitchFamily="2" charset="-79"/>
              </a:rPr>
              <a:t>20⁰N </a:t>
            </a:r>
            <a:r>
              <a:rPr lang="en-US" sz="2800" dirty="0" smtClean="0">
                <a:latin typeface="Comic Sans MS" pitchFamily="66" charset="0"/>
                <a:cs typeface="Aharoni" pitchFamily="2" charset="-79"/>
                <a:sym typeface="Wingdings"/>
              </a:rPr>
              <a:t>1</a:t>
            </a:r>
            <a:r>
              <a:rPr lang="en-US" sz="2800" dirty="0" smtClean="0">
                <a:latin typeface="Comic Sans MS" pitchFamily="66" charset="0"/>
                <a:cs typeface="Aharoni" pitchFamily="2" charset="-79"/>
              </a:rPr>
              <a:t>0⁰W</a:t>
            </a:r>
            <a:endParaRPr lang="en-US" sz="2800" dirty="0">
              <a:latin typeface="Comic Sans MS" pitchFamily="66" charset="0"/>
              <a:cs typeface="Aharoni" pitchFamily="2" charset="-79"/>
            </a:endParaRPr>
          </a:p>
        </p:txBody>
      </p:sp>
      <p:sp>
        <p:nvSpPr>
          <p:cNvPr id="21" name="TextBox 20"/>
          <p:cNvSpPr txBox="1"/>
          <p:nvPr/>
        </p:nvSpPr>
        <p:spPr>
          <a:xfrm>
            <a:off x="4953000" y="762000"/>
            <a:ext cx="2819400" cy="646331"/>
          </a:xfrm>
          <a:prstGeom prst="rect">
            <a:avLst/>
          </a:prstGeom>
          <a:noFill/>
        </p:spPr>
        <p:txBody>
          <a:bodyPr wrap="square" rtlCol="0">
            <a:spAutoFit/>
          </a:bodyPr>
          <a:lstStyle/>
          <a:p>
            <a:r>
              <a:rPr lang="en-US" sz="3600" dirty="0" smtClean="0">
                <a:latin typeface="Comic Sans MS" pitchFamily="66" charset="0"/>
                <a:cs typeface="Aharoni" pitchFamily="2" charset="-79"/>
                <a:sym typeface="Wingdings"/>
              </a:rPr>
              <a:t></a:t>
            </a:r>
            <a:r>
              <a:rPr lang="en-US" sz="2800" dirty="0" smtClean="0">
                <a:latin typeface="Comic Sans MS" pitchFamily="66" charset="0"/>
                <a:cs typeface="Aharoni" pitchFamily="2" charset="-79"/>
              </a:rPr>
              <a:t> 35⁰N 5⁰E</a:t>
            </a:r>
            <a:endParaRPr lang="en-US" sz="2800" dirty="0">
              <a:latin typeface="Comic Sans MS" pitchFamily="66" charset="0"/>
              <a:cs typeface="Aharoni" pitchFamily="2" charset="-79"/>
            </a:endParaRPr>
          </a:p>
        </p:txBody>
      </p:sp>
      <p:sp>
        <p:nvSpPr>
          <p:cNvPr id="22" name="TextBox 21"/>
          <p:cNvSpPr txBox="1"/>
          <p:nvPr/>
        </p:nvSpPr>
        <p:spPr>
          <a:xfrm>
            <a:off x="4648200" y="1371600"/>
            <a:ext cx="2743200" cy="646331"/>
          </a:xfrm>
          <a:prstGeom prst="rect">
            <a:avLst/>
          </a:prstGeom>
          <a:noFill/>
        </p:spPr>
        <p:txBody>
          <a:bodyPr wrap="square" rtlCol="0">
            <a:spAutoFit/>
          </a:bodyPr>
          <a:lstStyle/>
          <a:p>
            <a:r>
              <a:rPr lang="en-US" sz="3600" dirty="0" smtClean="0">
                <a:latin typeface="Comic Sans MS" pitchFamily="66" charset="0"/>
                <a:cs typeface="Aharoni" pitchFamily="2" charset="-79"/>
                <a:sym typeface="Wingdings"/>
              </a:rPr>
              <a:t></a:t>
            </a:r>
            <a:r>
              <a:rPr lang="en-US" sz="2800" dirty="0" smtClean="0">
                <a:latin typeface="Comic Sans MS" pitchFamily="66" charset="0"/>
                <a:cs typeface="Aharoni" pitchFamily="2" charset="-79"/>
              </a:rPr>
              <a:t> 41⁰N 0⁰</a:t>
            </a:r>
            <a:endParaRPr lang="en-US" sz="2800" dirty="0">
              <a:latin typeface="Comic Sans MS" pitchFamily="66" charset="0"/>
              <a:cs typeface="Aharoni" pitchFamily="2" charset="-79"/>
            </a:endParaRPr>
          </a:p>
        </p:txBody>
      </p:sp>
      <p:sp>
        <p:nvSpPr>
          <p:cNvPr id="25" name="TextBox 24"/>
          <p:cNvSpPr txBox="1"/>
          <p:nvPr/>
        </p:nvSpPr>
        <p:spPr>
          <a:xfrm>
            <a:off x="7162800" y="4724400"/>
            <a:ext cx="762000" cy="646331"/>
          </a:xfrm>
          <a:prstGeom prst="rect">
            <a:avLst/>
          </a:prstGeom>
          <a:noFill/>
        </p:spPr>
        <p:txBody>
          <a:bodyPr wrap="square" rtlCol="0">
            <a:spAutoFit/>
          </a:bodyPr>
          <a:lstStyle/>
          <a:p>
            <a:r>
              <a:rPr lang="en-US" sz="3600" dirty="0" smtClean="0">
                <a:latin typeface="Comic Sans MS" pitchFamily="66" charset="0"/>
                <a:cs typeface="Aharoni" pitchFamily="2" charset="-79"/>
                <a:sym typeface="Wingdings"/>
              </a:rPr>
              <a:t></a:t>
            </a:r>
            <a:endParaRPr lang="en-US" sz="2800" dirty="0">
              <a:latin typeface="Comic Sans MS" pitchFamily="66" charset="0"/>
              <a:cs typeface="Aharoni" pitchFamily="2" charset="-79"/>
            </a:endParaRPr>
          </a:p>
        </p:txBody>
      </p:sp>
      <p:sp>
        <p:nvSpPr>
          <p:cNvPr id="26" name="TextBox 25"/>
          <p:cNvSpPr txBox="1"/>
          <p:nvPr/>
        </p:nvSpPr>
        <p:spPr>
          <a:xfrm>
            <a:off x="838200" y="5373469"/>
            <a:ext cx="609600" cy="646331"/>
          </a:xfrm>
          <a:prstGeom prst="rect">
            <a:avLst/>
          </a:prstGeom>
          <a:noFill/>
        </p:spPr>
        <p:txBody>
          <a:bodyPr wrap="square" rtlCol="0">
            <a:spAutoFit/>
          </a:bodyPr>
          <a:lstStyle/>
          <a:p>
            <a:r>
              <a:rPr lang="en-US" sz="3600" dirty="0" smtClean="0">
                <a:latin typeface="Comic Sans MS" pitchFamily="66" charset="0"/>
                <a:cs typeface="Aharoni" pitchFamily="2" charset="-79"/>
                <a:sym typeface="Wingdings"/>
              </a:rPr>
              <a:t></a:t>
            </a:r>
            <a:endParaRPr lang="en-US" sz="2800" dirty="0">
              <a:latin typeface="Comic Sans MS" pitchFamily="66" charset="0"/>
              <a:cs typeface="Aharoni" pitchFamily="2" charset="-79"/>
            </a:endParaRPr>
          </a:p>
        </p:txBody>
      </p:sp>
      <p:sp>
        <p:nvSpPr>
          <p:cNvPr id="27" name="TextBox 26"/>
          <p:cNvSpPr txBox="1"/>
          <p:nvPr/>
        </p:nvSpPr>
        <p:spPr>
          <a:xfrm>
            <a:off x="2819400" y="3429000"/>
            <a:ext cx="762000" cy="646331"/>
          </a:xfrm>
          <a:prstGeom prst="rect">
            <a:avLst/>
          </a:prstGeom>
          <a:noFill/>
        </p:spPr>
        <p:txBody>
          <a:bodyPr wrap="square" rtlCol="0">
            <a:spAutoFit/>
          </a:bodyPr>
          <a:lstStyle/>
          <a:p>
            <a:r>
              <a:rPr lang="en-US" sz="3600" dirty="0" smtClean="0">
                <a:latin typeface="Comic Sans MS" pitchFamily="66" charset="0"/>
                <a:cs typeface="Aharoni" pitchFamily="2" charset="-79"/>
                <a:sym typeface="Wingdings"/>
              </a:rPr>
              <a:t></a:t>
            </a:r>
            <a:endParaRPr lang="en-US" sz="2800" dirty="0">
              <a:latin typeface="Comic Sans MS" pitchFamily="66" charset="0"/>
              <a:cs typeface="Aharoni" pitchFamily="2" charset="-79"/>
            </a:endParaRPr>
          </a:p>
        </p:txBody>
      </p:sp>
      <p:sp>
        <p:nvSpPr>
          <p:cNvPr id="28" name="TextBox 27"/>
          <p:cNvSpPr txBox="1"/>
          <p:nvPr/>
        </p:nvSpPr>
        <p:spPr>
          <a:xfrm>
            <a:off x="2438400" y="2590800"/>
            <a:ext cx="685800" cy="646331"/>
          </a:xfrm>
          <a:prstGeom prst="rect">
            <a:avLst/>
          </a:prstGeom>
          <a:noFill/>
        </p:spPr>
        <p:txBody>
          <a:bodyPr wrap="square" rtlCol="0">
            <a:spAutoFit/>
          </a:bodyPr>
          <a:lstStyle/>
          <a:p>
            <a:r>
              <a:rPr lang="en-US" sz="3600" dirty="0" smtClean="0">
                <a:latin typeface="Comic Sans MS" pitchFamily="66" charset="0"/>
                <a:cs typeface="Aharoni" pitchFamily="2" charset="-79"/>
                <a:sym typeface="Wingdings"/>
              </a:rPr>
              <a:t></a:t>
            </a:r>
            <a:endParaRPr lang="en-US" sz="2800" dirty="0">
              <a:latin typeface="Comic Sans MS" pitchFamily="66"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27038"/>
            <a:ext cx="6096000" cy="3001962"/>
          </a:xfrm>
        </p:spPr>
        <p:txBody>
          <a:bodyPr>
            <a:normAutofit fontScale="90000"/>
          </a:bodyPr>
          <a:lstStyle/>
          <a:p>
            <a:r>
              <a:rPr lang="en-US" sz="2800" b="1" dirty="0" smtClean="0"/>
              <a:t>1. </a:t>
            </a:r>
            <a:r>
              <a:rPr lang="en-US" sz="2800" dirty="0" smtClean="0"/>
              <a:t>What are bodies of water like this called? </a:t>
            </a:r>
            <a:br>
              <a:rPr lang="en-US" sz="2800" dirty="0" smtClean="0"/>
            </a:br>
            <a:r>
              <a:rPr lang="en-US" sz="2800" dirty="0" smtClean="0"/>
              <a:t>(Check your </a:t>
            </a:r>
            <a:r>
              <a:rPr lang="en-US" sz="2800" b="1" dirty="0" smtClean="0"/>
              <a:t>map. </a:t>
            </a:r>
            <a:r>
              <a:rPr lang="en-US" sz="2800" dirty="0" smtClean="0"/>
              <a:t>It is PART of a place label</a:t>
            </a:r>
            <a:r>
              <a:rPr lang="en-US" sz="2800" b="1" dirty="0" smtClean="0"/>
              <a:t>.</a:t>
            </a:r>
            <a:r>
              <a:rPr lang="en-US" sz="2800" dirty="0" smtClean="0"/>
              <a:t>)</a:t>
            </a:r>
            <a:r>
              <a:rPr lang="en-US" sz="1200" dirty="0" smtClean="0"/>
              <a:t/>
            </a:r>
            <a:br>
              <a:rPr lang="en-US" sz="1200" dirty="0" smtClean="0"/>
            </a:br>
            <a:r>
              <a:rPr lang="en-US" sz="1200" dirty="0" smtClean="0"/>
              <a:t/>
            </a:r>
            <a:br>
              <a:rPr lang="en-US" sz="1200" dirty="0" smtClean="0"/>
            </a:br>
            <a:r>
              <a:rPr lang="en-US" sz="2800" b="1" dirty="0" smtClean="0"/>
              <a:t>2. </a:t>
            </a:r>
            <a:r>
              <a:rPr lang="en-US" sz="2800" dirty="0" smtClean="0"/>
              <a:t>What is </a:t>
            </a:r>
            <a:r>
              <a:rPr lang="en-US" sz="2800" b="1" dirty="0" smtClean="0"/>
              <a:t>the name </a:t>
            </a:r>
            <a:r>
              <a:rPr lang="en-US" sz="2800" dirty="0" smtClean="0"/>
              <a:t>of the one marked </a:t>
            </a:r>
            <a:r>
              <a:rPr lang="en-US" sz="2800" dirty="0" smtClean="0">
                <a:solidFill>
                  <a:srgbClr val="C00000"/>
                </a:solidFill>
                <a:sym typeface="Wingdings"/>
              </a:rPr>
              <a:t></a:t>
            </a:r>
            <a:r>
              <a:rPr lang="en-US" sz="2800" dirty="0" smtClean="0">
                <a:sym typeface="Wingdings"/>
              </a:rPr>
              <a:t> </a:t>
            </a:r>
            <a:r>
              <a:rPr lang="en-US" sz="2800" dirty="0" smtClean="0"/>
              <a:t>on the map below? (Check your </a:t>
            </a:r>
            <a:r>
              <a:rPr lang="en-US" sz="2800" b="1" dirty="0" smtClean="0"/>
              <a:t>Africa map</a:t>
            </a:r>
            <a:r>
              <a:rPr lang="en-US" sz="2800" dirty="0" smtClean="0"/>
              <a:t>!!)</a:t>
            </a:r>
            <a:r>
              <a:rPr lang="en-US" sz="1200" dirty="0" smtClean="0"/>
              <a:t/>
            </a:r>
            <a:br>
              <a:rPr lang="en-US" sz="1200" dirty="0" smtClean="0"/>
            </a:br>
            <a:r>
              <a:rPr lang="en-US" sz="1200" dirty="0" smtClean="0"/>
              <a:t/>
            </a:r>
            <a:br>
              <a:rPr lang="en-US" sz="1200" dirty="0" smtClean="0"/>
            </a:br>
            <a:r>
              <a:rPr lang="en-US" sz="2800" b="1" dirty="0" smtClean="0"/>
              <a:t>3.  Which satellite photo </a:t>
            </a:r>
            <a:r>
              <a:rPr lang="en-US" sz="2800" dirty="0" smtClean="0"/>
              <a:t>do </a:t>
            </a:r>
            <a:r>
              <a:rPr lang="en-US" sz="2800" b="1" dirty="0" smtClean="0"/>
              <a:t>you think </a:t>
            </a:r>
            <a:r>
              <a:rPr lang="en-US" sz="2800" dirty="0" smtClean="0"/>
              <a:t>goes with location from </a:t>
            </a:r>
            <a:r>
              <a:rPr lang="en-US" sz="2800" b="1" dirty="0" smtClean="0"/>
              <a:t>question #2</a:t>
            </a:r>
            <a:r>
              <a:rPr lang="en-US" sz="2800" dirty="0" smtClean="0"/>
              <a:t>?</a:t>
            </a:r>
            <a:endParaRPr lang="en-US" sz="2800" dirty="0"/>
          </a:p>
        </p:txBody>
      </p:sp>
      <p:pic>
        <p:nvPicPr>
          <p:cNvPr id="1029" name="Picture 5" descr="http://t1.gstatic.com/images?q=tbn:ANd9GcQ1bneKCCEAHFLbSFLKd1xPscpySdj02hTCjD0CfPu0p8wfNqI_kA:www.eosnap.com/public/media/2011/05/spain/20110523-spain-full.jpg"/>
          <p:cNvPicPr>
            <a:picLocks noChangeAspect="1" noChangeArrowheads="1"/>
          </p:cNvPicPr>
          <p:nvPr/>
        </p:nvPicPr>
        <p:blipFill>
          <a:blip r:embed="rId2" cstate="print"/>
          <a:srcRect/>
          <a:stretch>
            <a:fillRect/>
          </a:stretch>
        </p:blipFill>
        <p:spPr bwMode="auto">
          <a:xfrm>
            <a:off x="533400" y="2209800"/>
            <a:ext cx="2011447" cy="1981200"/>
          </a:xfrm>
          <a:prstGeom prst="rect">
            <a:avLst/>
          </a:prstGeom>
          <a:noFill/>
          <a:ln>
            <a:solidFill>
              <a:schemeClr val="tx1"/>
            </a:solidFill>
          </a:ln>
        </p:spPr>
      </p:pic>
      <p:sp>
        <p:nvSpPr>
          <p:cNvPr id="9" name="Rectangle 8"/>
          <p:cNvSpPr/>
          <p:nvPr/>
        </p:nvSpPr>
        <p:spPr>
          <a:xfrm rot="16200000">
            <a:off x="-2635478" y="3702278"/>
            <a:ext cx="5486400" cy="215444"/>
          </a:xfrm>
          <a:prstGeom prst="rect">
            <a:avLst/>
          </a:prstGeom>
        </p:spPr>
        <p:txBody>
          <a:bodyPr wrap="square">
            <a:spAutoFit/>
          </a:bodyPr>
          <a:lstStyle/>
          <a:p>
            <a:r>
              <a:rPr lang="en-US" sz="800" dirty="0" smtClean="0"/>
              <a:t>http://www.eosnap.com/image-of-the-day/strait-of-gibraltar-and-nearby-cities-spain-and-morocco-may-31st-2011/</a:t>
            </a:r>
            <a:endParaRPr lang="en-US" sz="800" dirty="0"/>
          </a:p>
        </p:txBody>
      </p:sp>
      <p:pic>
        <p:nvPicPr>
          <p:cNvPr id="1031" name="Picture 7" descr="File:Akashi-Strait 1.png"/>
          <p:cNvPicPr>
            <a:picLocks noChangeAspect="1" noChangeArrowheads="1"/>
          </p:cNvPicPr>
          <p:nvPr/>
        </p:nvPicPr>
        <p:blipFill>
          <a:blip r:embed="rId3" cstate="print"/>
          <a:srcRect/>
          <a:stretch>
            <a:fillRect/>
          </a:stretch>
        </p:blipFill>
        <p:spPr bwMode="auto">
          <a:xfrm>
            <a:off x="381000" y="4495800"/>
            <a:ext cx="2476500" cy="1866709"/>
          </a:xfrm>
          <a:prstGeom prst="rect">
            <a:avLst/>
          </a:prstGeom>
          <a:noFill/>
          <a:ln>
            <a:solidFill>
              <a:schemeClr val="tx1"/>
            </a:solidFill>
          </a:ln>
        </p:spPr>
      </p:pic>
      <p:sp>
        <p:nvSpPr>
          <p:cNvPr id="11" name="Rectangle 10"/>
          <p:cNvSpPr/>
          <p:nvPr/>
        </p:nvSpPr>
        <p:spPr>
          <a:xfrm>
            <a:off x="0" y="6642556"/>
            <a:ext cx="2743200" cy="215444"/>
          </a:xfrm>
          <a:prstGeom prst="rect">
            <a:avLst/>
          </a:prstGeom>
        </p:spPr>
        <p:txBody>
          <a:bodyPr wrap="square">
            <a:spAutoFit/>
          </a:bodyPr>
          <a:lstStyle/>
          <a:p>
            <a:r>
              <a:rPr lang="en-US" sz="800" dirty="0" smtClean="0"/>
              <a:t>http://commons.wikimedia.org/wiki/File:Akashi-Strait_1.png</a:t>
            </a:r>
            <a:endParaRPr lang="en-US" sz="800" dirty="0"/>
          </a:p>
        </p:txBody>
      </p:sp>
      <p:pic>
        <p:nvPicPr>
          <p:cNvPr id="1033" name="Picture 9" descr="http://indianapublicmedia.org/harmonia/files/2012/11/600px-Strait_of_Dover_edit-MODIS.jpg"/>
          <p:cNvPicPr>
            <a:picLocks noChangeAspect="1" noChangeArrowheads="1"/>
          </p:cNvPicPr>
          <p:nvPr/>
        </p:nvPicPr>
        <p:blipFill>
          <a:blip r:embed="rId4" cstate="print"/>
          <a:srcRect/>
          <a:stretch>
            <a:fillRect/>
          </a:stretch>
        </p:blipFill>
        <p:spPr bwMode="auto">
          <a:xfrm>
            <a:off x="457200" y="457200"/>
            <a:ext cx="2133600" cy="1423833"/>
          </a:xfrm>
          <a:prstGeom prst="rect">
            <a:avLst/>
          </a:prstGeom>
          <a:noFill/>
          <a:ln>
            <a:solidFill>
              <a:schemeClr val="tx1"/>
            </a:solidFill>
          </a:ln>
        </p:spPr>
      </p:pic>
      <p:sp>
        <p:nvSpPr>
          <p:cNvPr id="13" name="Rectangle 12"/>
          <p:cNvSpPr/>
          <p:nvPr/>
        </p:nvSpPr>
        <p:spPr>
          <a:xfrm>
            <a:off x="0" y="0"/>
            <a:ext cx="3124200" cy="215444"/>
          </a:xfrm>
          <a:prstGeom prst="rect">
            <a:avLst/>
          </a:prstGeom>
        </p:spPr>
        <p:txBody>
          <a:bodyPr wrap="square">
            <a:spAutoFit/>
          </a:bodyPr>
          <a:lstStyle/>
          <a:p>
            <a:r>
              <a:rPr lang="en-US" sz="800" dirty="0" smtClean="0"/>
              <a:t>http://indianapublicmedia.org/harmonia/years-england-france/</a:t>
            </a:r>
            <a:endParaRPr lang="en-US" sz="800" dirty="0"/>
          </a:p>
        </p:txBody>
      </p:sp>
      <p:pic>
        <p:nvPicPr>
          <p:cNvPr id="1035" name="Picture 11" descr="http://www.washburn.edu/cas/history/stucker/EHemOutlineMap.gif"/>
          <p:cNvPicPr>
            <a:picLocks noChangeAspect="1" noChangeArrowheads="1"/>
          </p:cNvPicPr>
          <p:nvPr/>
        </p:nvPicPr>
        <p:blipFill>
          <a:blip r:embed="rId5" cstate="print"/>
          <a:srcRect/>
          <a:stretch>
            <a:fillRect/>
          </a:stretch>
        </p:blipFill>
        <p:spPr bwMode="auto">
          <a:xfrm>
            <a:off x="3581400" y="3505199"/>
            <a:ext cx="4724400" cy="3352801"/>
          </a:xfrm>
          <a:prstGeom prst="rect">
            <a:avLst/>
          </a:prstGeom>
          <a:noFill/>
          <a:ln>
            <a:solidFill>
              <a:schemeClr val="tx1"/>
            </a:solidFill>
          </a:ln>
        </p:spPr>
      </p:pic>
      <p:sp>
        <p:nvSpPr>
          <p:cNvPr id="15" name="TextBox 14"/>
          <p:cNvSpPr txBox="1"/>
          <p:nvPr/>
        </p:nvSpPr>
        <p:spPr>
          <a:xfrm>
            <a:off x="3886200" y="4277380"/>
            <a:ext cx="381000" cy="523220"/>
          </a:xfrm>
          <a:prstGeom prst="rect">
            <a:avLst/>
          </a:prstGeom>
          <a:noFill/>
        </p:spPr>
        <p:txBody>
          <a:bodyPr wrap="square" rtlCol="0">
            <a:spAutoFit/>
          </a:bodyPr>
          <a:lstStyle/>
          <a:p>
            <a:r>
              <a:rPr lang="en-US" sz="2800" dirty="0" smtClean="0">
                <a:solidFill>
                  <a:srgbClr val="C00000"/>
                </a:solidFill>
                <a:sym typeface="Wingdings"/>
              </a:rPr>
              <a:t></a:t>
            </a:r>
            <a:endParaRPr lang="en-US" sz="2800" dirty="0">
              <a:solidFill>
                <a:srgbClr val="C00000"/>
              </a:solidFill>
            </a:endParaRPr>
          </a:p>
        </p:txBody>
      </p:sp>
      <p:cxnSp>
        <p:nvCxnSpPr>
          <p:cNvPr id="17" name="Straight Arrow Connector 16"/>
          <p:cNvCxnSpPr/>
          <p:nvPr/>
        </p:nvCxnSpPr>
        <p:spPr>
          <a:xfrm flipH="1" flipV="1">
            <a:off x="2590800" y="3733800"/>
            <a:ext cx="1371600" cy="609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0730" y="344269"/>
            <a:ext cx="465191" cy="646331"/>
          </a:xfrm>
          <a:prstGeom prst="rect">
            <a:avLst/>
          </a:prstGeom>
          <a:noFill/>
        </p:spPr>
        <p:txBody>
          <a:bodyPr wrap="none" lIns="91440" tIns="45720" rIns="91440" bIns="45720">
            <a:spAutoFit/>
          </a:bodyPr>
          <a:lstStyle/>
          <a:p>
            <a:pPr algn="ctr"/>
            <a:r>
              <a:rPr lang="en-US" sz="3600" b="1" cap="none" spc="0" dirty="0" smtClean="0">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3600" b="1" cap="none" spc="0" dirty="0">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p:nvPr/>
        </p:nvSpPr>
        <p:spPr>
          <a:xfrm>
            <a:off x="457200" y="2133600"/>
            <a:ext cx="442750" cy="646331"/>
          </a:xfrm>
          <a:prstGeom prst="rect">
            <a:avLst/>
          </a:prstGeom>
          <a:noFill/>
        </p:spPr>
        <p:txBody>
          <a:bodyPr wrap="none" lIns="91440" tIns="45720" rIns="91440" bIns="45720">
            <a:spAutoFit/>
          </a:bodyPr>
          <a:lstStyle/>
          <a:p>
            <a:pPr algn="ctr"/>
            <a:r>
              <a:rPr lang="en-US" sz="3600" b="1" dirty="0" smtClean="0">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3600" b="1" cap="none" spc="0" dirty="0">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Rectangle 20"/>
          <p:cNvSpPr/>
          <p:nvPr/>
        </p:nvSpPr>
        <p:spPr>
          <a:xfrm>
            <a:off x="381000" y="4382869"/>
            <a:ext cx="428323" cy="646331"/>
          </a:xfrm>
          <a:prstGeom prst="rect">
            <a:avLst/>
          </a:prstGeom>
          <a:noFill/>
        </p:spPr>
        <p:txBody>
          <a:bodyPr wrap="none" lIns="91440" tIns="45720" rIns="91440" bIns="45720">
            <a:spAutoFit/>
          </a:bodyPr>
          <a:lstStyle/>
          <a:p>
            <a:pPr algn="ctr"/>
            <a:r>
              <a:rPr lang="en-US" sz="3600" b="1" dirty="0" smtClean="0">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3600" b="1" cap="none" spc="0" dirty="0">
              <a:ln w="1905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2" name="Straight Arrow Connector 21"/>
          <p:cNvCxnSpPr/>
          <p:nvPr/>
        </p:nvCxnSpPr>
        <p:spPr>
          <a:xfrm>
            <a:off x="2667000" y="1676400"/>
            <a:ext cx="1752600" cy="2286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971800" y="4724400"/>
            <a:ext cx="4800600" cy="6858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4" y="1524000"/>
            <a:ext cx="897824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457200"/>
            <a:ext cx="8229600" cy="1143000"/>
          </a:xfrm>
        </p:spPr>
        <p:txBody>
          <a:bodyPr>
            <a:normAutofit fontScale="90000"/>
          </a:bodyPr>
          <a:lstStyle/>
          <a:p>
            <a:r>
              <a:rPr lang="en-US" sz="3600" b="1" dirty="0" smtClean="0"/>
              <a:t>#1-6.  </a:t>
            </a:r>
            <a:r>
              <a:rPr lang="en-US" sz="3600" dirty="0" smtClean="0"/>
              <a:t>Name the continents.</a:t>
            </a:r>
            <a:br>
              <a:rPr lang="en-US" sz="3600" dirty="0" smtClean="0"/>
            </a:br>
            <a:r>
              <a:rPr lang="en-US" sz="3600" b="1" dirty="0" smtClean="0"/>
              <a:t>#7. </a:t>
            </a:r>
            <a:r>
              <a:rPr lang="en-US" sz="3600" dirty="0" smtClean="0"/>
              <a:t>Which continent is </a:t>
            </a:r>
            <a:r>
              <a:rPr lang="en-US" sz="3600" b="1" dirty="0" smtClean="0"/>
              <a:t>not</a:t>
            </a:r>
            <a:r>
              <a:rPr lang="en-US" sz="3600" dirty="0" smtClean="0"/>
              <a:t> shown?</a:t>
            </a:r>
            <a:endParaRPr lang="en-US" sz="3600" dirty="0"/>
          </a:p>
        </p:txBody>
      </p:sp>
      <p:sp>
        <p:nvSpPr>
          <p:cNvPr id="4" name="TextBox 3"/>
          <p:cNvSpPr txBox="1"/>
          <p:nvPr/>
        </p:nvSpPr>
        <p:spPr>
          <a:xfrm>
            <a:off x="838200" y="2124670"/>
            <a:ext cx="609600" cy="923330"/>
          </a:xfrm>
          <a:prstGeom prst="rect">
            <a:avLst/>
          </a:prstGeom>
          <a:noFill/>
        </p:spPr>
        <p:txBody>
          <a:bodyPr wrap="square" rtlCol="0">
            <a:spAutoFit/>
          </a:bodyPr>
          <a:lstStyle/>
          <a:p>
            <a:r>
              <a:rPr lang="en-US" sz="5400" b="1" dirty="0" smtClean="0">
                <a:ln>
                  <a:solidFill>
                    <a:schemeClr val="tx1"/>
                  </a:solidFill>
                </a:ln>
                <a:solidFill>
                  <a:srgbClr val="FFFF00"/>
                </a:solidFill>
              </a:rPr>
              <a:t>1</a:t>
            </a:r>
            <a:endParaRPr lang="en-US" sz="5400" b="1" dirty="0">
              <a:ln>
                <a:solidFill>
                  <a:schemeClr val="tx1"/>
                </a:solidFill>
              </a:ln>
              <a:solidFill>
                <a:srgbClr val="FFFF00"/>
              </a:solidFill>
            </a:endParaRPr>
          </a:p>
        </p:txBody>
      </p:sp>
      <p:sp>
        <p:nvSpPr>
          <p:cNvPr id="5" name="TextBox 4"/>
          <p:cNvSpPr txBox="1"/>
          <p:nvPr/>
        </p:nvSpPr>
        <p:spPr>
          <a:xfrm>
            <a:off x="1676400" y="4258270"/>
            <a:ext cx="609600" cy="923330"/>
          </a:xfrm>
          <a:prstGeom prst="rect">
            <a:avLst/>
          </a:prstGeom>
          <a:noFill/>
        </p:spPr>
        <p:txBody>
          <a:bodyPr wrap="square" rtlCol="0">
            <a:spAutoFit/>
          </a:bodyPr>
          <a:lstStyle/>
          <a:p>
            <a:r>
              <a:rPr lang="en-US" sz="5400" b="1" dirty="0">
                <a:ln>
                  <a:solidFill>
                    <a:schemeClr val="tx1"/>
                  </a:solidFill>
                </a:ln>
                <a:solidFill>
                  <a:srgbClr val="0070C0"/>
                </a:solidFill>
              </a:rPr>
              <a:t>2</a:t>
            </a:r>
          </a:p>
        </p:txBody>
      </p:sp>
      <p:sp>
        <p:nvSpPr>
          <p:cNvPr id="6" name="TextBox 5"/>
          <p:cNvSpPr txBox="1"/>
          <p:nvPr/>
        </p:nvSpPr>
        <p:spPr>
          <a:xfrm>
            <a:off x="4154129" y="3420070"/>
            <a:ext cx="609600" cy="923330"/>
          </a:xfrm>
          <a:prstGeom prst="rect">
            <a:avLst/>
          </a:prstGeom>
          <a:noFill/>
        </p:spPr>
        <p:txBody>
          <a:bodyPr wrap="square" rtlCol="0">
            <a:spAutoFit/>
          </a:bodyPr>
          <a:lstStyle/>
          <a:p>
            <a:r>
              <a:rPr lang="en-US" sz="5400" b="1" dirty="0">
                <a:ln>
                  <a:solidFill>
                    <a:schemeClr val="tx1"/>
                  </a:solidFill>
                </a:ln>
                <a:solidFill>
                  <a:srgbClr val="00B050"/>
                </a:solidFill>
              </a:rPr>
              <a:t>3</a:t>
            </a:r>
          </a:p>
        </p:txBody>
      </p:sp>
      <p:sp>
        <p:nvSpPr>
          <p:cNvPr id="7" name="TextBox 6"/>
          <p:cNvSpPr txBox="1"/>
          <p:nvPr/>
        </p:nvSpPr>
        <p:spPr>
          <a:xfrm>
            <a:off x="7339781" y="4791670"/>
            <a:ext cx="609600" cy="923330"/>
          </a:xfrm>
          <a:prstGeom prst="rect">
            <a:avLst/>
          </a:prstGeom>
          <a:noFill/>
        </p:spPr>
        <p:txBody>
          <a:bodyPr wrap="square" rtlCol="0">
            <a:spAutoFit/>
          </a:bodyPr>
          <a:lstStyle/>
          <a:p>
            <a:r>
              <a:rPr lang="en-US" sz="5400" b="1" dirty="0" smtClean="0">
                <a:ln>
                  <a:solidFill>
                    <a:schemeClr val="tx1"/>
                  </a:solidFill>
                </a:ln>
                <a:solidFill>
                  <a:srgbClr val="FF0000"/>
                </a:solidFill>
              </a:rPr>
              <a:t>6</a:t>
            </a:r>
            <a:endParaRPr lang="en-US" sz="5400" b="1" dirty="0">
              <a:ln>
                <a:solidFill>
                  <a:schemeClr val="tx1"/>
                </a:solidFill>
              </a:ln>
              <a:solidFill>
                <a:srgbClr val="FF0000"/>
              </a:solidFill>
            </a:endParaRPr>
          </a:p>
        </p:txBody>
      </p:sp>
      <p:sp>
        <p:nvSpPr>
          <p:cNvPr id="8" name="TextBox 7"/>
          <p:cNvSpPr txBox="1"/>
          <p:nvPr/>
        </p:nvSpPr>
        <p:spPr>
          <a:xfrm>
            <a:off x="6110748" y="2310705"/>
            <a:ext cx="609600" cy="923330"/>
          </a:xfrm>
          <a:prstGeom prst="rect">
            <a:avLst/>
          </a:prstGeom>
          <a:noFill/>
        </p:spPr>
        <p:txBody>
          <a:bodyPr wrap="square" rtlCol="0">
            <a:spAutoFit/>
          </a:bodyPr>
          <a:lstStyle/>
          <a:p>
            <a:r>
              <a:rPr lang="en-US" sz="5400" b="1" dirty="0">
                <a:ln>
                  <a:solidFill>
                    <a:schemeClr val="tx1"/>
                  </a:solidFill>
                </a:ln>
                <a:solidFill>
                  <a:srgbClr val="893BC3"/>
                </a:solidFill>
              </a:rPr>
              <a:t>5</a:t>
            </a:r>
          </a:p>
        </p:txBody>
      </p:sp>
      <p:sp>
        <p:nvSpPr>
          <p:cNvPr id="9" name="TextBox 8"/>
          <p:cNvSpPr txBox="1"/>
          <p:nvPr/>
        </p:nvSpPr>
        <p:spPr>
          <a:xfrm>
            <a:off x="4119716" y="1972270"/>
            <a:ext cx="609600" cy="923330"/>
          </a:xfrm>
          <a:prstGeom prst="rect">
            <a:avLst/>
          </a:prstGeom>
          <a:noFill/>
        </p:spPr>
        <p:txBody>
          <a:bodyPr wrap="square" rtlCol="0">
            <a:spAutoFit/>
          </a:bodyPr>
          <a:lstStyle/>
          <a:p>
            <a:r>
              <a:rPr lang="en-US" sz="5400" b="1" dirty="0" smtClean="0">
                <a:ln>
                  <a:solidFill>
                    <a:schemeClr val="tx1"/>
                  </a:solidFill>
                </a:ln>
                <a:solidFill>
                  <a:srgbClr val="FF8029"/>
                </a:solidFill>
              </a:rPr>
              <a:t>4</a:t>
            </a:r>
            <a:endParaRPr lang="en-US" sz="5400" b="1" dirty="0">
              <a:ln>
                <a:solidFill>
                  <a:schemeClr val="tx1"/>
                </a:solidFill>
              </a:ln>
              <a:solidFill>
                <a:srgbClr val="FF8029"/>
              </a:solidFill>
            </a:endParaRPr>
          </a:p>
        </p:txBody>
      </p:sp>
    </p:spTree>
    <p:extLst>
      <p:ext uri="{BB962C8B-B14F-4D97-AF65-F5344CB8AC3E}">
        <p14:creationId xmlns:p14="http://schemas.microsoft.com/office/powerpoint/2010/main" val="46796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575" y="76200"/>
            <a:ext cx="3019425" cy="6324600"/>
          </a:xfrm>
        </p:spPr>
        <p:txBody>
          <a:bodyPr>
            <a:normAutofit fontScale="90000"/>
          </a:bodyPr>
          <a:lstStyle/>
          <a:p>
            <a:r>
              <a:rPr lang="en-US" sz="3600" b="1" dirty="0" smtClean="0"/>
              <a:t>1</a:t>
            </a:r>
            <a:r>
              <a:rPr lang="en-US" sz="3600" dirty="0" smtClean="0"/>
              <a:t>.  Name the largest city shown.</a:t>
            </a:r>
            <a:r>
              <a:rPr lang="en-US" sz="1200" dirty="0" smtClean="0"/>
              <a:t/>
            </a:r>
            <a:br>
              <a:rPr lang="en-US" sz="1200" dirty="0" smtClean="0"/>
            </a:br>
            <a:r>
              <a:rPr lang="en-US" sz="1200" dirty="0"/>
              <a:t/>
            </a:r>
            <a:br>
              <a:rPr lang="en-US" sz="1200" dirty="0"/>
            </a:br>
            <a:r>
              <a:rPr lang="en-US" sz="3600" b="1" dirty="0" smtClean="0"/>
              <a:t>#2-5</a:t>
            </a:r>
            <a:r>
              <a:rPr lang="en-US" sz="3600" dirty="0" smtClean="0"/>
              <a:t>. </a:t>
            </a:r>
            <a:r>
              <a:rPr lang="en-US" sz="3600" u="sng" dirty="0" smtClean="0"/>
              <a:t>Through</a:t>
            </a:r>
            <a:r>
              <a:rPr lang="en-US" sz="3600" dirty="0" smtClean="0"/>
              <a:t> what 4 countries does the Niger River flow? </a:t>
            </a:r>
            <a:r>
              <a:rPr lang="en-US" sz="1200" dirty="0" smtClean="0"/>
              <a:t/>
            </a:r>
            <a:br>
              <a:rPr lang="en-US" sz="1200" dirty="0" smtClean="0"/>
            </a:br>
            <a:r>
              <a:rPr lang="en-US" sz="1200" dirty="0" smtClean="0"/>
              <a:t/>
            </a:r>
            <a:br>
              <a:rPr lang="en-US" sz="1200" dirty="0" smtClean="0"/>
            </a:br>
            <a:r>
              <a:rPr lang="en-US" sz="3600" b="1" dirty="0" smtClean="0"/>
              <a:t>4</a:t>
            </a:r>
            <a:r>
              <a:rPr lang="en-US" sz="3600" dirty="0" smtClean="0"/>
              <a:t>. For which country is the Niger River the northern border?</a:t>
            </a:r>
            <a:endParaRPr lang="en-US" sz="3600" dirty="0"/>
          </a:p>
        </p:txBody>
      </p:sp>
      <p:sp>
        <p:nvSpPr>
          <p:cNvPr id="3" name="Rectangle 2"/>
          <p:cNvSpPr/>
          <p:nvPr/>
        </p:nvSpPr>
        <p:spPr>
          <a:xfrm>
            <a:off x="2895600" y="6534834"/>
            <a:ext cx="4572000" cy="230832"/>
          </a:xfrm>
          <a:prstGeom prst="rect">
            <a:avLst/>
          </a:prstGeom>
        </p:spPr>
        <p:txBody>
          <a:bodyPr>
            <a:spAutoFit/>
          </a:bodyPr>
          <a:lstStyle/>
          <a:p>
            <a:pPr algn="ctr"/>
            <a:r>
              <a:rPr lang="en-US" sz="900" dirty="0" smtClean="0"/>
              <a:t>http://www.people.eku.edu/davisb/africa/WestAfricaMap.jpg</a:t>
            </a:r>
            <a:endParaRPr lang="en-US" sz="9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71475"/>
            <a:ext cx="6629400" cy="560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431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274638"/>
            <a:ext cx="2209800" cy="5973762"/>
          </a:xfrm>
        </p:spPr>
        <p:txBody>
          <a:bodyPr>
            <a:normAutofit/>
          </a:bodyPr>
          <a:lstStyle/>
          <a:p>
            <a:r>
              <a:rPr lang="en-US" sz="3600" dirty="0" smtClean="0"/>
              <a:t>#1-7: Name all 7 countries shown here that include part of the Sahel.</a:t>
            </a:r>
            <a:endParaRPr lang="en-US" sz="3600" dirty="0"/>
          </a:p>
        </p:txBody>
      </p:sp>
      <p:pic>
        <p:nvPicPr>
          <p:cNvPr id="4098" name="Picture 2" descr="http://www.people.eku.edu/davisb/africa/WestAfrica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399"/>
            <a:ext cx="7086600" cy="598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6534834"/>
            <a:ext cx="4572000" cy="230832"/>
          </a:xfrm>
          <a:prstGeom prst="rect">
            <a:avLst/>
          </a:prstGeom>
        </p:spPr>
        <p:txBody>
          <a:bodyPr>
            <a:spAutoFit/>
          </a:bodyPr>
          <a:lstStyle/>
          <a:p>
            <a:pPr algn="ctr"/>
            <a:r>
              <a:rPr lang="en-US" sz="900" dirty="0" smtClean="0"/>
              <a:t>http://www.people.eku.edu/davisb/africa/WestAfricaMap.jpg</a:t>
            </a:r>
            <a:endParaRPr lang="en-US" sz="900" dirty="0"/>
          </a:p>
        </p:txBody>
      </p:sp>
    </p:spTree>
    <p:extLst>
      <p:ext uri="{BB962C8B-B14F-4D97-AF65-F5344CB8AC3E}">
        <p14:creationId xmlns:p14="http://schemas.microsoft.com/office/powerpoint/2010/main" val="2290043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055679"/>
            <a:ext cx="3127616" cy="1143000"/>
          </a:xfrm>
        </p:spPr>
        <p:txBody>
          <a:bodyPr>
            <a:normAutofit fontScale="90000"/>
          </a:bodyPr>
          <a:lstStyle/>
          <a:p>
            <a:pPr algn="l">
              <a:spcAft>
                <a:spcPts val="200"/>
              </a:spcAft>
            </a:pPr>
            <a:r>
              <a:rPr lang="en-US" sz="2800" dirty="0" smtClean="0"/>
              <a:t>Sahara Desert</a:t>
            </a:r>
            <a:br>
              <a:rPr lang="en-US" sz="2800" dirty="0" smtClean="0"/>
            </a:br>
            <a:r>
              <a:rPr lang="en-US" sz="2800" dirty="0" smtClean="0"/>
              <a:t>Sahel</a:t>
            </a:r>
            <a:br>
              <a:rPr lang="en-US" sz="2800" dirty="0" smtClean="0"/>
            </a:br>
            <a:r>
              <a:rPr lang="en-US" sz="2800" dirty="0" smtClean="0"/>
              <a:t>Savanna</a:t>
            </a:r>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4092" y="3586655"/>
            <a:ext cx="523990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14800"/>
            <a:ext cx="320040" cy="27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760" y="4495800"/>
            <a:ext cx="320040" cy="29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760" y="4918250"/>
            <a:ext cx="320040"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http://www.dongurewitzphotography.com/africa/images/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4309" y="249621"/>
            <a:ext cx="2913491" cy="21125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http://www.latofostera.pl/zdjecia_studenckie/sahara,6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0199" y="250388"/>
            <a:ext cx="2613572" cy="21125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3" descr="http://canarygeog.canaryzoo.com/Geog1/savann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228600"/>
            <a:ext cx="3185662" cy="2134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944" y="2362200"/>
            <a:ext cx="8553056" cy="1200329"/>
          </a:xfrm>
          <a:prstGeom prst="rect">
            <a:avLst/>
          </a:prstGeom>
          <a:noFill/>
        </p:spPr>
        <p:txBody>
          <a:bodyPr wrap="square" rtlCol="0">
            <a:spAutoFit/>
          </a:bodyPr>
          <a:lstStyle/>
          <a:p>
            <a:pPr algn="ctr"/>
            <a:r>
              <a:rPr lang="en-US" sz="3600" dirty="0" smtClean="0"/>
              <a:t>Match the three photos with the three ecosystems (biomes) in the map key.</a:t>
            </a:r>
            <a:endParaRPr lang="en-US" sz="3600" dirty="0"/>
          </a:p>
        </p:txBody>
      </p:sp>
      <p:sp>
        <p:nvSpPr>
          <p:cNvPr id="6" name="Rectangle 5"/>
          <p:cNvSpPr/>
          <p:nvPr/>
        </p:nvSpPr>
        <p:spPr>
          <a:xfrm>
            <a:off x="84083" y="143470"/>
            <a:ext cx="72006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a:off x="6172200" y="143470"/>
            <a:ext cx="720069"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3390199" y="152400"/>
            <a:ext cx="720069"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4606269" y="6516531"/>
            <a:ext cx="4572000" cy="369332"/>
          </a:xfrm>
          <a:prstGeom prst="rect">
            <a:avLst/>
          </a:prstGeom>
        </p:spPr>
        <p:txBody>
          <a:bodyPr>
            <a:spAutoFit/>
          </a:bodyPr>
          <a:lstStyle/>
          <a:p>
            <a:pPr algn="ctr"/>
            <a:r>
              <a:rPr lang="en-US" sz="900" dirty="0"/>
              <a:t>http://passel.unl.edu/UserFiles/Image/mmamo3/TimKettler/Biomes/Biomes-Africa_800x830.gif</a:t>
            </a:r>
          </a:p>
        </p:txBody>
      </p:sp>
    </p:spTree>
    <p:extLst>
      <p:ext uri="{BB962C8B-B14F-4D97-AF65-F5344CB8AC3E}">
        <p14:creationId xmlns:p14="http://schemas.microsoft.com/office/powerpoint/2010/main" val="3973438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kalyanpurwala.com/funny-pics/its-africa/africa-es-unico-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187" y="76200"/>
            <a:ext cx="3067413" cy="2209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1349041" y="1343786"/>
            <a:ext cx="3067413" cy="369332"/>
          </a:xfrm>
          <a:prstGeom prst="rect">
            <a:avLst/>
          </a:prstGeom>
        </p:spPr>
        <p:txBody>
          <a:bodyPr wrap="square">
            <a:spAutoFit/>
          </a:bodyPr>
          <a:lstStyle/>
          <a:p>
            <a:pPr algn="r"/>
            <a:r>
              <a:rPr lang="en-US" sz="900" dirty="0"/>
              <a:t>http://www.huffingtonpost.co.uk/2012/05/23/africa-pool-table-mud-sticks-photo_n_1538606.html</a:t>
            </a:r>
          </a:p>
        </p:txBody>
      </p:sp>
      <p:sp>
        <p:nvSpPr>
          <p:cNvPr id="5" name="TextBox 4"/>
          <p:cNvSpPr txBox="1"/>
          <p:nvPr/>
        </p:nvSpPr>
        <p:spPr>
          <a:xfrm>
            <a:off x="4008120" y="457200"/>
            <a:ext cx="4754880" cy="2062103"/>
          </a:xfrm>
          <a:prstGeom prst="rect">
            <a:avLst/>
          </a:prstGeom>
          <a:noFill/>
        </p:spPr>
        <p:txBody>
          <a:bodyPr wrap="square" rtlCol="0">
            <a:spAutoFit/>
          </a:bodyPr>
          <a:lstStyle/>
          <a:p>
            <a:pPr algn="ctr"/>
            <a:r>
              <a:rPr lang="en-US" sz="3200" dirty="0" smtClean="0"/>
              <a:t>Match the three photos with the three ecosystems (biomes) in the map key.  </a:t>
            </a:r>
            <a:r>
              <a:rPr lang="en-US" sz="3200" b="1" dirty="0" smtClean="0"/>
              <a:t>State your evidence!</a:t>
            </a:r>
            <a:endParaRPr lang="en-US" sz="32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04309"/>
            <a:ext cx="4571999" cy="285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6000" y="2622605"/>
            <a:ext cx="2457583" cy="1143000"/>
          </a:xfrm>
        </p:spPr>
        <p:txBody>
          <a:bodyPr>
            <a:normAutofit fontScale="90000"/>
          </a:bodyPr>
          <a:lstStyle/>
          <a:p>
            <a:pPr algn="l">
              <a:spcAft>
                <a:spcPts val="300"/>
              </a:spcAft>
            </a:pPr>
            <a:r>
              <a:rPr lang="en-US" sz="2800" dirty="0" smtClean="0">
                <a:solidFill>
                  <a:schemeClr val="bg1">
                    <a:lumMod val="50000"/>
                  </a:schemeClr>
                </a:solidFill>
              </a:rPr>
              <a:t>Sahara Desert</a:t>
            </a:r>
            <a:br>
              <a:rPr lang="en-US" sz="2800" dirty="0" smtClean="0">
                <a:solidFill>
                  <a:schemeClr val="bg1">
                    <a:lumMod val="50000"/>
                  </a:schemeClr>
                </a:solidFill>
              </a:rPr>
            </a:br>
            <a:r>
              <a:rPr lang="en-US" sz="2800" dirty="0" smtClean="0">
                <a:solidFill>
                  <a:schemeClr val="bg1">
                    <a:lumMod val="50000"/>
                  </a:schemeClr>
                </a:solidFill>
              </a:rPr>
              <a:t>Sahel</a:t>
            </a:r>
            <a:br>
              <a:rPr lang="en-US" sz="2800" dirty="0" smtClean="0">
                <a:solidFill>
                  <a:schemeClr val="bg1">
                    <a:lumMod val="50000"/>
                  </a:schemeClr>
                </a:solidFill>
              </a:rPr>
            </a:br>
            <a:r>
              <a:rPr lang="en-US" sz="2800" dirty="0" smtClean="0">
                <a:solidFill>
                  <a:schemeClr val="bg1">
                    <a:lumMod val="50000"/>
                  </a:schemeClr>
                </a:solidFill>
              </a:rPr>
              <a:t>Savanna</a:t>
            </a:r>
            <a:endParaRPr lang="en-US" sz="2400" dirty="0">
              <a:solidFill>
                <a:schemeClr val="bg1">
                  <a:lumMod val="50000"/>
                </a:schemeClr>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590800"/>
            <a:ext cx="320040" cy="27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048000"/>
            <a:ext cx="320040" cy="29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3505200"/>
            <a:ext cx="320040"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 name="Picture 1" descr="http://www.casafree.com/modules/xcgal/albums/userpics/11233/normal_porsche_made_in_maro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2514600"/>
            <a:ext cx="3083179" cy="2019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http://www.zooborns.com/.a/6a010535647bf3970b013485f22266970c-800w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455" y="4768302"/>
            <a:ext cx="3020145" cy="20177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1148834" y="5376620"/>
            <a:ext cx="2667000" cy="369332"/>
          </a:xfrm>
          <a:prstGeom prst="rect">
            <a:avLst/>
          </a:prstGeom>
        </p:spPr>
        <p:txBody>
          <a:bodyPr wrap="square">
            <a:spAutoFit/>
          </a:bodyPr>
          <a:lstStyle/>
          <a:p>
            <a:r>
              <a:rPr lang="en-US" sz="900" dirty="0"/>
              <a:t>http://www.zooborns.com/zooborns/2010/08/los-angeles-zoos-got-your-fennec-fox-fix.html</a:t>
            </a:r>
          </a:p>
        </p:txBody>
      </p:sp>
      <p:sp>
        <p:nvSpPr>
          <p:cNvPr id="15" name="Rectangle 14"/>
          <p:cNvSpPr/>
          <p:nvPr/>
        </p:nvSpPr>
        <p:spPr>
          <a:xfrm>
            <a:off x="285303" y="605122"/>
            <a:ext cx="72006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7" name="Rectangle 16"/>
          <p:cNvSpPr/>
          <p:nvPr/>
        </p:nvSpPr>
        <p:spPr>
          <a:xfrm>
            <a:off x="346731" y="2895600"/>
            <a:ext cx="720069" cy="923330"/>
          </a:xfrm>
          <a:prstGeom prst="rect">
            <a:avLst/>
          </a:prstGeom>
          <a:noFill/>
        </p:spPr>
        <p:txBody>
          <a:bodyPr wrap="none" lIns="91440" tIns="45720" rIns="91440" bIns="45720">
            <a:spAutoFit/>
          </a:bodyPr>
          <a:lstStyle/>
          <a:p>
            <a:pPr algn="ctr"/>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2</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9" name="Rectangle 18"/>
          <p:cNvSpPr/>
          <p:nvPr/>
        </p:nvSpPr>
        <p:spPr>
          <a:xfrm>
            <a:off x="346731" y="5315494"/>
            <a:ext cx="720069" cy="923330"/>
          </a:xfrm>
          <a:prstGeom prst="rect">
            <a:avLst/>
          </a:prstGeom>
          <a:noFill/>
        </p:spPr>
        <p:txBody>
          <a:bodyPr wrap="none" lIns="91440" tIns="45720" rIns="91440" bIns="45720">
            <a:spAutoFit/>
          </a:bodyPr>
          <a:lstStyle/>
          <a:p>
            <a:pPr algn="ctr"/>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3</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89721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orldmapsonline.com/images/lesson-plans/wm4d.jpg"/>
          <p:cNvPicPr>
            <a:picLocks noChangeAspect="1" noChangeArrowheads="1"/>
          </p:cNvPicPr>
          <p:nvPr/>
        </p:nvPicPr>
        <p:blipFill>
          <a:blip r:embed="rId2" cstate="print"/>
          <a:srcRect/>
          <a:stretch>
            <a:fillRect/>
          </a:stretch>
        </p:blipFill>
        <p:spPr bwMode="auto">
          <a:xfrm>
            <a:off x="304800" y="762000"/>
            <a:ext cx="6432799" cy="5323142"/>
          </a:xfrm>
          <a:prstGeom prst="rect">
            <a:avLst/>
          </a:prstGeom>
          <a:noFill/>
        </p:spPr>
      </p:pic>
      <p:sp>
        <p:nvSpPr>
          <p:cNvPr id="2" name="Title 1"/>
          <p:cNvSpPr>
            <a:spLocks noGrp="1"/>
          </p:cNvSpPr>
          <p:nvPr>
            <p:ph type="title"/>
          </p:nvPr>
        </p:nvSpPr>
        <p:spPr>
          <a:xfrm>
            <a:off x="6248400" y="274638"/>
            <a:ext cx="2667000" cy="6202362"/>
          </a:xfrm>
        </p:spPr>
        <p:txBody>
          <a:bodyPr>
            <a:normAutofit fontScale="90000"/>
          </a:bodyPr>
          <a:lstStyle/>
          <a:p>
            <a:r>
              <a:rPr lang="en-US" sz="3600" b="1" dirty="0" smtClean="0">
                <a:solidFill>
                  <a:srgbClr val="7030A0"/>
                </a:solidFill>
              </a:rPr>
              <a:t>1-3</a:t>
            </a:r>
            <a:r>
              <a:rPr lang="en-US" sz="3600" dirty="0" smtClean="0">
                <a:solidFill>
                  <a:srgbClr val="7030A0"/>
                </a:solidFill>
              </a:rPr>
              <a:t>. </a:t>
            </a:r>
            <a:r>
              <a:rPr lang="en-US" sz="3200" dirty="0" smtClean="0"/>
              <a:t>What three </a:t>
            </a:r>
            <a:r>
              <a:rPr lang="en-US" sz="3200" b="1" dirty="0" smtClean="0"/>
              <a:t>countries</a:t>
            </a:r>
            <a:r>
              <a:rPr lang="en-US" sz="3200" dirty="0" smtClean="0"/>
              <a:t> on this map are </a:t>
            </a:r>
            <a:r>
              <a:rPr lang="en-US" sz="3200" b="1" dirty="0" smtClean="0"/>
              <a:t>30⁰North of the equator</a:t>
            </a:r>
            <a:r>
              <a:rPr lang="en-US" sz="3200" dirty="0" smtClean="0"/>
              <a:t>?</a:t>
            </a:r>
            <a:r>
              <a:rPr lang="en-US" sz="1000" dirty="0" smtClean="0"/>
              <a:t/>
            </a:r>
            <a:br>
              <a:rPr lang="en-US" sz="1000" dirty="0" smtClean="0"/>
            </a:br>
            <a:r>
              <a:rPr lang="en-US" sz="1000" dirty="0" smtClean="0"/>
              <a:t/>
            </a:r>
            <a:br>
              <a:rPr lang="en-US" sz="1000" dirty="0" smtClean="0"/>
            </a:br>
            <a:r>
              <a:rPr lang="en-US" sz="3600" b="1" dirty="0" smtClean="0">
                <a:solidFill>
                  <a:srgbClr val="7030A0"/>
                </a:solidFill>
              </a:rPr>
              <a:t>4. </a:t>
            </a:r>
            <a:r>
              <a:rPr lang="en-US" sz="3200" dirty="0" smtClean="0"/>
              <a:t>What country located at </a:t>
            </a:r>
            <a:br>
              <a:rPr lang="en-US" sz="3200" dirty="0" smtClean="0"/>
            </a:br>
            <a:r>
              <a:rPr lang="en-US" sz="3200" b="1" dirty="0" smtClean="0"/>
              <a:t>20⁰N 0⁰</a:t>
            </a:r>
            <a:r>
              <a:rPr lang="en-US" sz="3200" dirty="0" smtClean="0"/>
              <a:t>?</a:t>
            </a:r>
            <a:r>
              <a:rPr lang="en-US" sz="1300" dirty="0" smtClean="0"/>
              <a:t/>
            </a:r>
            <a:br>
              <a:rPr lang="en-US" sz="1300" dirty="0" smtClean="0"/>
            </a:br>
            <a:r>
              <a:rPr lang="en-US" sz="1300" dirty="0" smtClean="0"/>
              <a:t/>
            </a:r>
            <a:br>
              <a:rPr lang="en-US" sz="1300" dirty="0" smtClean="0"/>
            </a:br>
            <a:r>
              <a:rPr lang="en-US" sz="3600" b="1" dirty="0" smtClean="0">
                <a:solidFill>
                  <a:srgbClr val="7030A0"/>
                </a:solidFill>
              </a:rPr>
              <a:t>5. </a:t>
            </a:r>
            <a:r>
              <a:rPr lang="en-US" sz="3200" dirty="0" smtClean="0"/>
              <a:t>In #4, </a:t>
            </a:r>
            <a:r>
              <a:rPr lang="en-US" sz="3200" b="1" dirty="0" smtClean="0"/>
              <a:t>why</a:t>
            </a:r>
            <a:r>
              <a:rPr lang="en-US" sz="3200" dirty="0" smtClean="0"/>
              <a:t> doesn’t </a:t>
            </a:r>
            <a:r>
              <a:rPr lang="en-US" sz="3200" b="1" dirty="0" smtClean="0"/>
              <a:t>0⁰</a:t>
            </a:r>
            <a:r>
              <a:rPr lang="en-US" sz="3200" dirty="0" smtClean="0"/>
              <a:t> have </a:t>
            </a:r>
            <a:r>
              <a:rPr lang="en-US" sz="3200" b="1" dirty="0" smtClean="0"/>
              <a:t>E or W </a:t>
            </a:r>
            <a:r>
              <a:rPr lang="en-US" sz="3200" dirty="0" smtClean="0"/>
              <a:t>after it?</a:t>
            </a:r>
            <a:br>
              <a:rPr lang="en-US" sz="3200" dirty="0" smtClean="0"/>
            </a:br>
            <a:endParaRPr lang="en-US" sz="3200" dirty="0"/>
          </a:p>
        </p:txBody>
      </p:sp>
      <p:sp>
        <p:nvSpPr>
          <p:cNvPr id="6" name="Rectangle 5"/>
          <p:cNvSpPr/>
          <p:nvPr/>
        </p:nvSpPr>
        <p:spPr>
          <a:xfrm>
            <a:off x="2209800" y="6627168"/>
            <a:ext cx="4572000" cy="230832"/>
          </a:xfrm>
          <a:prstGeom prst="rect">
            <a:avLst/>
          </a:prstGeom>
        </p:spPr>
        <p:txBody>
          <a:bodyPr>
            <a:spAutoFit/>
          </a:bodyPr>
          <a:lstStyle/>
          <a:p>
            <a:pPr algn="ctr"/>
            <a:r>
              <a:rPr lang="en-US" sz="900" dirty="0" smtClean="0"/>
              <a:t>http://www.worldmapsonline.com/images/lesson-plans/wm4d.jpg</a:t>
            </a:r>
            <a:endParaRPr lang="en-US" sz="900" dirty="0"/>
          </a:p>
        </p:txBody>
      </p:sp>
    </p:spTree>
    <p:extLst>
      <p:ext uri="{BB962C8B-B14F-4D97-AF65-F5344CB8AC3E}">
        <p14:creationId xmlns:p14="http://schemas.microsoft.com/office/powerpoint/2010/main" val="2590439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2713" y="381000"/>
            <a:ext cx="2681287" cy="2133600"/>
          </a:xfrm>
        </p:spPr>
        <p:txBody>
          <a:bodyPr>
            <a:normAutofit/>
          </a:bodyPr>
          <a:lstStyle/>
          <a:p>
            <a:r>
              <a:rPr lang="en-US" dirty="0" smtClean="0"/>
              <a:t>#1-6. Name the countries.</a:t>
            </a:r>
            <a:endParaRPr lang="en-US" dirty="0"/>
          </a:p>
        </p:txBody>
      </p:sp>
      <p:sp>
        <p:nvSpPr>
          <p:cNvPr id="4" name="Rectangle 3"/>
          <p:cNvSpPr/>
          <p:nvPr/>
        </p:nvSpPr>
        <p:spPr>
          <a:xfrm>
            <a:off x="2209800" y="6642556"/>
            <a:ext cx="4572000" cy="215444"/>
          </a:xfrm>
          <a:prstGeom prst="rect">
            <a:avLst/>
          </a:prstGeom>
        </p:spPr>
        <p:txBody>
          <a:bodyPr>
            <a:spAutoFit/>
          </a:bodyPr>
          <a:lstStyle/>
          <a:p>
            <a:pPr algn="ctr"/>
            <a:r>
              <a:rPr lang="en-US" sz="800" dirty="0"/>
              <a:t>http://media.onsugar.com/files/2011/05/18/6/1632/16329924/d6/afr95blank.gif</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6330105" cy="510540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09800" y="2888159"/>
            <a:ext cx="457200" cy="769441"/>
          </a:xfrm>
          <a:prstGeom prst="rect">
            <a:avLst/>
          </a:prstGeom>
          <a:noFill/>
        </p:spPr>
        <p:txBody>
          <a:bodyPr wrap="square" rtlCol="0">
            <a:spAutoFit/>
          </a:bodyPr>
          <a:lstStyle/>
          <a:p>
            <a:r>
              <a:rPr lang="en-US" sz="4400" dirty="0" smtClean="0">
                <a:solidFill>
                  <a:schemeClr val="bg1"/>
                </a:solidFill>
              </a:rPr>
              <a:t>1</a:t>
            </a:r>
            <a:endParaRPr lang="en-US" sz="4400" dirty="0">
              <a:solidFill>
                <a:schemeClr val="bg1"/>
              </a:solidFill>
            </a:endParaRPr>
          </a:p>
        </p:txBody>
      </p:sp>
      <p:sp>
        <p:nvSpPr>
          <p:cNvPr id="9" name="TextBox 8"/>
          <p:cNvSpPr txBox="1"/>
          <p:nvPr/>
        </p:nvSpPr>
        <p:spPr>
          <a:xfrm>
            <a:off x="3240553" y="990600"/>
            <a:ext cx="457200" cy="769441"/>
          </a:xfrm>
          <a:prstGeom prst="rect">
            <a:avLst/>
          </a:prstGeom>
          <a:noFill/>
        </p:spPr>
        <p:txBody>
          <a:bodyPr wrap="square" rtlCol="0">
            <a:spAutoFit/>
          </a:bodyPr>
          <a:lstStyle/>
          <a:p>
            <a:r>
              <a:rPr lang="en-US" sz="4400" dirty="0">
                <a:solidFill>
                  <a:schemeClr val="bg1"/>
                </a:solidFill>
              </a:rPr>
              <a:t>2</a:t>
            </a:r>
          </a:p>
        </p:txBody>
      </p:sp>
      <p:sp>
        <p:nvSpPr>
          <p:cNvPr id="10" name="TextBox 9"/>
          <p:cNvSpPr txBox="1"/>
          <p:nvPr/>
        </p:nvSpPr>
        <p:spPr>
          <a:xfrm>
            <a:off x="4343400" y="1059359"/>
            <a:ext cx="457200" cy="769441"/>
          </a:xfrm>
          <a:prstGeom prst="rect">
            <a:avLst/>
          </a:prstGeom>
          <a:noFill/>
        </p:spPr>
        <p:txBody>
          <a:bodyPr wrap="square" rtlCol="0">
            <a:spAutoFit/>
          </a:bodyPr>
          <a:lstStyle/>
          <a:p>
            <a:r>
              <a:rPr lang="en-US" sz="4400" dirty="0"/>
              <a:t>3</a:t>
            </a:r>
          </a:p>
        </p:txBody>
      </p:sp>
      <p:sp>
        <p:nvSpPr>
          <p:cNvPr id="11" name="TextBox 10"/>
          <p:cNvSpPr txBox="1"/>
          <p:nvPr/>
        </p:nvSpPr>
        <p:spPr>
          <a:xfrm>
            <a:off x="4419600" y="2286000"/>
            <a:ext cx="457200" cy="769441"/>
          </a:xfrm>
          <a:prstGeom prst="rect">
            <a:avLst/>
          </a:prstGeom>
          <a:noFill/>
        </p:spPr>
        <p:txBody>
          <a:bodyPr wrap="square" rtlCol="0">
            <a:spAutoFit/>
          </a:bodyPr>
          <a:lstStyle/>
          <a:p>
            <a:r>
              <a:rPr lang="en-US" sz="4400" dirty="0" smtClean="0"/>
              <a:t>4</a:t>
            </a:r>
            <a:endParaRPr lang="en-US" sz="4400" dirty="0"/>
          </a:p>
        </p:txBody>
      </p:sp>
      <p:sp>
        <p:nvSpPr>
          <p:cNvPr id="12" name="TextBox 11"/>
          <p:cNvSpPr txBox="1"/>
          <p:nvPr/>
        </p:nvSpPr>
        <p:spPr>
          <a:xfrm>
            <a:off x="4648200" y="3192959"/>
            <a:ext cx="457200" cy="769441"/>
          </a:xfrm>
          <a:prstGeom prst="rect">
            <a:avLst/>
          </a:prstGeom>
          <a:noFill/>
        </p:spPr>
        <p:txBody>
          <a:bodyPr wrap="square" rtlCol="0">
            <a:spAutoFit/>
          </a:bodyPr>
          <a:lstStyle/>
          <a:p>
            <a:r>
              <a:rPr lang="en-US" sz="4400" dirty="0" smtClean="0">
                <a:solidFill>
                  <a:schemeClr val="bg1"/>
                </a:solidFill>
              </a:rPr>
              <a:t>5</a:t>
            </a:r>
            <a:endParaRPr lang="en-US" sz="4400" dirty="0">
              <a:solidFill>
                <a:schemeClr val="bg1"/>
              </a:solidFill>
            </a:endParaRPr>
          </a:p>
        </p:txBody>
      </p:sp>
      <p:sp>
        <p:nvSpPr>
          <p:cNvPr id="13" name="TextBox 12"/>
          <p:cNvSpPr txBox="1"/>
          <p:nvPr/>
        </p:nvSpPr>
        <p:spPr>
          <a:xfrm>
            <a:off x="1639614" y="3962400"/>
            <a:ext cx="457200" cy="769441"/>
          </a:xfrm>
          <a:prstGeom prst="rect">
            <a:avLst/>
          </a:prstGeom>
          <a:noFill/>
        </p:spPr>
        <p:txBody>
          <a:bodyPr wrap="square" rtlCol="0">
            <a:spAutoFit/>
          </a:bodyPr>
          <a:lstStyle/>
          <a:p>
            <a:r>
              <a:rPr lang="en-US" sz="4400" b="1" dirty="0" smtClean="0"/>
              <a:t>6</a:t>
            </a:r>
            <a:endParaRPr lang="en-US" sz="4400" b="1" dirty="0"/>
          </a:p>
        </p:txBody>
      </p:sp>
      <p:cxnSp>
        <p:nvCxnSpPr>
          <p:cNvPr id="7" name="Straight Arrow Connector 6"/>
          <p:cNvCxnSpPr>
            <a:stCxn id="13" idx="3"/>
          </p:cNvCxnSpPr>
          <p:nvPr/>
        </p:nvCxnSpPr>
        <p:spPr>
          <a:xfrm>
            <a:off x="2096814" y="4347121"/>
            <a:ext cx="2551386" cy="224879"/>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364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2514600" cy="5562600"/>
          </a:xfrm>
        </p:spPr>
        <p:txBody>
          <a:bodyPr>
            <a:normAutofit fontScale="90000"/>
          </a:bodyPr>
          <a:lstStyle/>
          <a:p>
            <a:r>
              <a:rPr lang="en-US" sz="3600" b="1" dirty="0" smtClean="0">
                <a:solidFill>
                  <a:srgbClr val="FF0000"/>
                </a:solidFill>
              </a:rPr>
              <a:t>RED</a:t>
            </a:r>
            <a:r>
              <a:rPr lang="en-US" sz="3600" dirty="0" smtClean="0"/>
              <a:t> or </a:t>
            </a:r>
            <a:r>
              <a:rPr lang="en-US" sz="3600" b="1" dirty="0" smtClean="0">
                <a:solidFill>
                  <a:srgbClr val="0070C0"/>
                </a:solidFill>
              </a:rPr>
              <a:t>BLUE</a:t>
            </a:r>
            <a:r>
              <a:rPr lang="en-US" sz="3600" dirty="0" smtClean="0"/>
              <a:t>?</a:t>
            </a:r>
            <a:r>
              <a:rPr lang="en-US" sz="1200" dirty="0" smtClean="0"/>
              <a:t/>
            </a:r>
            <a:br>
              <a:rPr lang="en-US" sz="1200" dirty="0" smtClean="0"/>
            </a:br>
            <a:r>
              <a:rPr lang="en-US" sz="1200" dirty="0" smtClean="0"/>
              <a:t/>
            </a:r>
            <a:br>
              <a:rPr lang="en-US" sz="1200" dirty="0" smtClean="0"/>
            </a:br>
            <a:r>
              <a:rPr lang="en-US" sz="3200" b="1" dirty="0" smtClean="0"/>
              <a:t>1. </a:t>
            </a:r>
            <a:r>
              <a:rPr lang="en-US" sz="3200" dirty="0" smtClean="0"/>
              <a:t>Which lines tell how far you are from the Prime Meridian? </a:t>
            </a:r>
            <a:r>
              <a:rPr lang="en-US" sz="1300" dirty="0" smtClean="0"/>
              <a:t/>
            </a:r>
            <a:br>
              <a:rPr lang="en-US" sz="1300" dirty="0" smtClean="0"/>
            </a:br>
            <a:r>
              <a:rPr lang="en-US" sz="1300" dirty="0" smtClean="0"/>
              <a:t/>
            </a:r>
            <a:br>
              <a:rPr lang="en-US" sz="1300" dirty="0" smtClean="0"/>
            </a:br>
            <a:r>
              <a:rPr lang="en-US" sz="3200" b="1" dirty="0" smtClean="0"/>
              <a:t>2.  </a:t>
            </a:r>
            <a:r>
              <a:rPr lang="en-US" sz="3200" dirty="0" smtClean="0"/>
              <a:t>Which ones tell how far you are from the Equator?</a:t>
            </a:r>
            <a:endParaRPr lang="en-US" sz="3200" dirty="0"/>
          </a:p>
        </p:txBody>
      </p:sp>
      <p:pic>
        <p:nvPicPr>
          <p:cNvPr id="5" name="Picture 2" descr="http://www.worldmapsonline.com/images/lesson-plans/wm4d.jpg"/>
          <p:cNvPicPr>
            <a:picLocks noChangeAspect="1" noChangeArrowheads="1"/>
          </p:cNvPicPr>
          <p:nvPr/>
        </p:nvPicPr>
        <p:blipFill>
          <a:blip r:embed="rId2" cstate="print"/>
          <a:srcRect/>
          <a:stretch>
            <a:fillRect/>
          </a:stretch>
        </p:blipFill>
        <p:spPr bwMode="auto">
          <a:xfrm>
            <a:off x="3168401" y="762000"/>
            <a:ext cx="6432799" cy="5323142"/>
          </a:xfrm>
          <a:prstGeom prst="rect">
            <a:avLst/>
          </a:prstGeom>
          <a:noFill/>
        </p:spPr>
      </p:pic>
      <p:cxnSp>
        <p:nvCxnSpPr>
          <p:cNvPr id="7" name="Straight Connector 6"/>
          <p:cNvCxnSpPr/>
          <p:nvPr/>
        </p:nvCxnSpPr>
        <p:spPr>
          <a:xfrm>
            <a:off x="3657600" y="1524000"/>
            <a:ext cx="495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7600" y="2819400"/>
            <a:ext cx="495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7600" y="4114800"/>
            <a:ext cx="495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1400" y="5410200"/>
            <a:ext cx="495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724400" y="990600"/>
            <a:ext cx="152400" cy="48006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24600" y="990600"/>
            <a:ext cx="0" cy="48768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48600" y="990600"/>
            <a:ext cx="76200" cy="48006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1938</TotalTime>
  <Words>283</Words>
  <Application>Microsoft Office PowerPoint</Application>
  <PresentationFormat>On-screen Show (4:3)</PresentationFormat>
  <Paragraphs>72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Sahel &amp; North Africa</vt:lpstr>
      <vt:lpstr>#1-6.  Name the continents. #7. Which continent is not shown?</vt:lpstr>
      <vt:lpstr>1.  Name the largest city shown.  #2-5. Through what 4 countries does the Niger River flow?   4. For which country is the Niger River the northern border?</vt:lpstr>
      <vt:lpstr>#1-7: Name all 7 countries shown here that include part of the Sahel.</vt:lpstr>
      <vt:lpstr>Sahara Desert Sahel Savanna</vt:lpstr>
      <vt:lpstr>Sahara Desert Sahel Savanna</vt:lpstr>
      <vt:lpstr>1-3. What three countries on this map are 30⁰North of the equator?  4. What country located at  20⁰N 0⁰?  5. In #4, why doesn’t 0⁰ have E or W after it? </vt:lpstr>
      <vt:lpstr>#1-6. Name the countries.</vt:lpstr>
      <vt:lpstr>RED or BLUE?  1. Which lines tell how far you are from the Prime Meridian?   2.  Which ones tell how far you are from the Equator?</vt:lpstr>
      <vt:lpstr>1-3. Name the cities – and the countries they are in.  A-C.  Name the bodies of water.</vt:lpstr>
      <vt:lpstr>1. What does this map tell you about one reason South Sudan wanted to be independent from Sudan?  2. Why do you suppose so many countries have religious laws instead of having total freedom of religion?</vt:lpstr>
      <vt:lpstr>Name the countries at these absolute locations:</vt:lpstr>
      <vt:lpstr>1. What are bodies of water like this called?  (Check your map. It is PART of a place label.)  2. What is the name of the one marked  on the map below? (Check your Africa map!!)  3.  Which satellite photo do you think goes with location from question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and West Africa Bell Work</dc:title>
  <dc:creator>jhall</dc:creator>
  <cp:lastModifiedBy>MaryAnne VanErmen</cp:lastModifiedBy>
  <cp:revision>95</cp:revision>
  <dcterms:created xsi:type="dcterms:W3CDTF">2012-07-14T13:25:41Z</dcterms:created>
  <dcterms:modified xsi:type="dcterms:W3CDTF">2019-04-30T17:31:28Z</dcterms:modified>
</cp:coreProperties>
</file>