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9" r:id="rId3"/>
    <p:sldId id="318" r:id="rId4"/>
    <p:sldId id="320" r:id="rId5"/>
    <p:sldId id="321" r:id="rId6"/>
    <p:sldId id="330" r:id="rId7"/>
    <p:sldId id="331" r:id="rId8"/>
    <p:sldId id="327" r:id="rId9"/>
    <p:sldId id="332" r:id="rId10"/>
    <p:sldId id="322" r:id="rId11"/>
    <p:sldId id="323" r:id="rId12"/>
    <p:sldId id="319" r:id="rId13"/>
    <p:sldId id="328" r:id="rId14"/>
    <p:sldId id="334" r:id="rId15"/>
    <p:sldId id="336" r:id="rId16"/>
    <p:sldId id="329" r:id="rId17"/>
    <p:sldId id="333" r:id="rId18"/>
    <p:sldId id="335" r:id="rId19"/>
    <p:sldId id="308" r:id="rId20"/>
    <p:sldId id="307" r:id="rId21"/>
    <p:sldId id="324" r:id="rId22"/>
    <p:sldId id="306" r:id="rId23"/>
    <p:sldId id="260" r:id="rId24"/>
    <p:sldId id="261" r:id="rId25"/>
    <p:sldId id="258" r:id="rId26"/>
    <p:sldId id="259" r:id="rId27"/>
    <p:sldId id="264" r:id="rId28"/>
    <p:sldId id="265" r:id="rId29"/>
    <p:sldId id="262" r:id="rId30"/>
    <p:sldId id="263" r:id="rId31"/>
    <p:sldId id="266" r:id="rId32"/>
    <p:sldId id="271" r:id="rId33"/>
    <p:sldId id="272" r:id="rId34"/>
    <p:sldId id="305" r:id="rId35"/>
    <p:sldId id="317" r:id="rId36"/>
    <p:sldId id="314" r:id="rId37"/>
    <p:sldId id="326" r:id="rId38"/>
  </p:sldIdLst>
  <p:sldSz cx="9144000" cy="6858000" type="letter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34" y="-14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B0B26C-B095-4C7D-9F93-7F1514FE7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31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10679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0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5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6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8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29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9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1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3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13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2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charset="0"/>
          <a:cs typeface="HG Mincho Light J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charset="0"/>
          <a:cs typeface="HG Mincho Light J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charset="0"/>
          <a:cs typeface="HG Mincho Light J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ＭＳ Ｐゴシック" charset="0"/>
          <a:cs typeface="HG Mincho Light J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9pPr>
    </p:titleStyle>
    <p:bodyStyle>
      <a:lvl1pPr marL="341313" indent="-341313" algn="l" defTabSz="449263" rtl="0" eaLnBrk="0" fontAlgn="base" hangingPunct="0">
        <a:spcBef>
          <a:spcPts val="7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1363" indent="-284163" algn="l" defTabSz="449263" rtl="0" eaLnBrk="0" fontAlgn="base" hangingPunct="0">
        <a:spcBef>
          <a:spcPts val="6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5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49263" rtl="0" fontAlgn="base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84188" y="1989138"/>
            <a:ext cx="8215312" cy="9525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738"/>
              </a:spcBef>
              <a:buClr>
                <a:srgbClr val="FFFFFF"/>
              </a:buClr>
              <a:buSzPct val="155000"/>
              <a:buFont typeface="Arial" pitchFamily="34" charset="0"/>
              <a:buNone/>
            </a:pPr>
            <a:r>
              <a:rPr lang="en-GB" altLang="en-US" sz="6000">
                <a:solidFill>
                  <a:srgbClr val="00664D"/>
                </a:solidFill>
              </a:rPr>
              <a:t>Human Geography</a:t>
            </a:r>
          </a:p>
        </p:txBody>
      </p:sp>
      <p:pic>
        <p:nvPicPr>
          <p:cNvPr id="2051" name="Picture 22" descr="house_with_trees_blowing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-158750"/>
            <a:ext cx="36306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7000" y="3213100"/>
            <a:ext cx="8929688" cy="38560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None/>
            </a:pPr>
            <a:r>
              <a:rPr lang="en-GB" altLang="en-US" sz="4000" b="1">
                <a:solidFill>
                  <a:srgbClr val="00664D"/>
                </a:solidFill>
              </a:rPr>
              <a:t>By the end of this power point presentation, you will be able to:</a:t>
            </a:r>
          </a:p>
          <a:p>
            <a:pPr eaLnBrk="1" hangingPunct="1">
              <a:spcBef>
                <a:spcPts val="1238"/>
              </a:spcBef>
              <a:buClr>
                <a:srgbClr val="FFFFFF"/>
              </a:buClr>
              <a:buSzPct val="111000"/>
            </a:pPr>
            <a:r>
              <a:rPr lang="en-GB" altLang="en-US" sz="4000" b="1">
                <a:solidFill>
                  <a:srgbClr val="00664D"/>
                </a:solidFill>
              </a:rPr>
              <a:t> Define</a:t>
            </a:r>
            <a:r>
              <a:rPr lang="en-GB" altLang="en-US" sz="4000">
                <a:solidFill>
                  <a:srgbClr val="00664D"/>
                </a:solidFill>
              </a:rPr>
              <a:t> KEY TERMS:</a:t>
            </a:r>
            <a:r>
              <a:rPr lang="en-GB" altLang="en-US" sz="4000" b="1">
                <a:solidFill>
                  <a:srgbClr val="00664D"/>
                </a:solidFill>
              </a:rPr>
              <a:t> rural, urban, megalopolis, suburban, migration,</a:t>
            </a:r>
            <a:r>
              <a:rPr lang="ja-JP" altLang="en-US" sz="4000" b="1">
                <a:solidFill>
                  <a:srgbClr val="00664D"/>
                </a:solidFill>
              </a:rPr>
              <a:t> </a:t>
            </a:r>
            <a:r>
              <a:rPr lang="en-US" altLang="ja-JP" sz="4000" b="1">
                <a:solidFill>
                  <a:srgbClr val="00664D"/>
                </a:solidFill>
              </a:rPr>
              <a:t>im</a:t>
            </a:r>
            <a:r>
              <a:rPr lang="en-GB" altLang="ja-JP" sz="4000" b="1">
                <a:solidFill>
                  <a:srgbClr val="00664D"/>
                </a:solidFill>
              </a:rPr>
              <a:t>migration, emigration, </a:t>
            </a:r>
            <a:r>
              <a:rPr lang="en-US" altLang="ja-JP" sz="4000" b="1">
                <a:solidFill>
                  <a:srgbClr val="00664D"/>
                </a:solidFill>
              </a:rPr>
              <a:t>and </a:t>
            </a:r>
            <a:r>
              <a:rPr lang="en-GB" altLang="ja-JP" sz="4000" b="1">
                <a:solidFill>
                  <a:srgbClr val="00664D"/>
                </a:solidFill>
              </a:rPr>
              <a:t>push - pull factors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500063" y="476250"/>
            <a:ext cx="8143875" cy="1125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Key Term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06413" y="3700463"/>
            <a:ext cx="3121025" cy="22907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</a:pPr>
            <a:r>
              <a:rPr lang="en-GB" altLang="en-US" sz="4400">
                <a:solidFill>
                  <a:srgbClr val="00664D"/>
                </a:solidFill>
              </a:rPr>
              <a:t>What does    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sz="4400" b="1">
                <a:solidFill>
                  <a:srgbClr val="00664D"/>
                </a:solidFill>
              </a:rPr>
              <a:t>  migration</a:t>
            </a:r>
            <a:r>
              <a:rPr lang="en-GB" altLang="en-US" sz="4400">
                <a:solidFill>
                  <a:srgbClr val="00664D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sz="4400">
                <a:solidFill>
                  <a:srgbClr val="00664D"/>
                </a:solidFill>
              </a:rPr>
              <a:t>  mean?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62263"/>
            <a:ext cx="3995737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1588" y="2943225"/>
            <a:ext cx="929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itchFamily="18" charset="0"/>
              </a:rPr>
              <a:t>Migration means the movement of people from one area or region to another</a:t>
            </a:r>
            <a:endParaRPr lang="en-US" altLang="en-US" sz="4000">
              <a:latin typeface="Times New Roman" pitchFamily="18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1113"/>
            <a:ext cx="44862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256088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0"/>
          <a:stretch>
            <a:fillRect/>
          </a:stretch>
        </p:blipFill>
        <p:spPr bwMode="auto">
          <a:xfrm>
            <a:off x="5651500" y="4279900"/>
            <a:ext cx="3492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500063" y="476250"/>
            <a:ext cx="8143875" cy="866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Migration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3175" y="1773238"/>
            <a:ext cx="9144000" cy="318611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sz="7200" b="1">
                <a:solidFill>
                  <a:srgbClr val="00664D"/>
                </a:solidFill>
              </a:rPr>
              <a:t>The movement of people from one country to another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u="sng" smtClean="0">
                <a:ea typeface="ＭＳ Ｐゴシック" pitchFamily="34" charset="-128"/>
              </a:rPr>
              <a:t>Emigration</a:t>
            </a:r>
            <a:r>
              <a:rPr lang="en-US" alt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051050" y="1916113"/>
            <a:ext cx="51133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latin typeface="Times New Roman" pitchFamily="18" charset="0"/>
              </a:rPr>
              <a:t>the action </a:t>
            </a:r>
            <a:r>
              <a:rPr lang="en-US" altLang="en-US" sz="4800" b="1" u="sng">
                <a:latin typeface="Times New Roman" pitchFamily="18" charset="0"/>
              </a:rPr>
              <a:t>to leave</a:t>
            </a:r>
            <a:r>
              <a:rPr lang="en-US" altLang="en-US" sz="4800" b="1">
                <a:latin typeface="Times New Roman" pitchFamily="18" charset="0"/>
              </a:rPr>
              <a:t> one’s home country to live in another permanently.</a:t>
            </a:r>
            <a:endParaRPr lang="en-US" altLang="en-US" sz="4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       </a:t>
            </a:r>
            <a:r>
              <a:rPr lang="en-US" altLang="en-US" b="1" smtClean="0">
                <a:solidFill>
                  <a:srgbClr val="FF0000"/>
                </a:solidFill>
                <a:ea typeface="ＭＳ Ｐゴシック" pitchFamily="34" charset="-128"/>
              </a:rPr>
              <a:t>Question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57175" y="2781300"/>
            <a:ext cx="88661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Do you remember the important word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 we used in class for emigration that is </a:t>
            </a:r>
            <a:r>
              <a:rPr lang="en-US" altLang="en-US" sz="4000" u="sng">
                <a:latin typeface="Times New Roman" pitchFamily="18" charset="0"/>
              </a:rPr>
              <a:t>not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stated in this definition?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Check your notes in your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Interactive Notebook</a:t>
            </a:r>
          </a:p>
        </p:txBody>
      </p:sp>
      <p:pic>
        <p:nvPicPr>
          <p:cNvPr id="15364" name="Picture 2" descr="C:\Users\SFDVANERMENM\AppData\Local\Microsoft\Windows\INetCache\IE\N6O3MVO8\question-mark-2110767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92576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2223754"/>
            <a:ext cx="8228013" cy="1141412"/>
          </a:xfrm>
        </p:spPr>
        <p:txBody>
          <a:bodyPr/>
          <a:lstStyle/>
          <a:p>
            <a:r>
              <a:rPr lang="en-US" sz="9600" dirty="0" smtClean="0">
                <a:solidFill>
                  <a:srgbClr val="FF0000"/>
                </a:solidFill>
              </a:rPr>
              <a:t>EXIT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u="sng" smtClean="0">
                <a:ea typeface="ＭＳ Ｐゴシック" pitchFamily="34" charset="-128"/>
              </a:rPr>
              <a:t>Immigration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124075" y="1700213"/>
            <a:ext cx="48958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>
                <a:latin typeface="Times New Roman" pitchFamily="18" charset="0"/>
              </a:rPr>
              <a:t>the action of </a:t>
            </a:r>
            <a:r>
              <a:rPr lang="en-US" altLang="en-US" sz="5400" b="1" u="sng">
                <a:latin typeface="Times New Roman" pitchFamily="18" charset="0"/>
              </a:rPr>
              <a:t>coming to live</a:t>
            </a:r>
            <a:r>
              <a:rPr lang="en-US" altLang="en-US" sz="5400" b="1">
                <a:latin typeface="Times New Roman" pitchFamily="18" charset="0"/>
              </a:rPr>
              <a:t> permanently in a foreign country</a:t>
            </a:r>
            <a:endParaRPr lang="en-US" altLang="en-US" sz="5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       </a:t>
            </a:r>
            <a:r>
              <a:rPr lang="en-US" altLang="en-US" b="1" smtClean="0">
                <a:solidFill>
                  <a:srgbClr val="FF0000"/>
                </a:solidFill>
                <a:ea typeface="ＭＳ Ｐゴシック" pitchFamily="34" charset="-128"/>
              </a:rPr>
              <a:t>Question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-36513" y="2770188"/>
            <a:ext cx="91805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Do you remember the important word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 we used in class for immigration that is </a:t>
            </a:r>
            <a:r>
              <a:rPr lang="en-US" altLang="en-US" sz="4000" u="sng">
                <a:latin typeface="Times New Roman" pitchFamily="18" charset="0"/>
              </a:rPr>
              <a:t>not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stated in this definition?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Check your notes in your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Interactive Notebook</a:t>
            </a:r>
          </a:p>
        </p:txBody>
      </p:sp>
      <p:pic>
        <p:nvPicPr>
          <p:cNvPr id="17412" name="Picture 2" descr="C:\Users\SFDVANERMENM\AppData\Local\Microsoft\Windows\INetCache\IE\N6O3MVO8\question-mark-2110767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92576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8013" cy="2232248"/>
          </a:xfrm>
        </p:spPr>
        <p:txBody>
          <a:bodyPr/>
          <a:lstStyle/>
          <a:p>
            <a:r>
              <a:rPr lang="en-US" sz="9600" dirty="0" smtClean="0">
                <a:solidFill>
                  <a:srgbClr val="FF0000"/>
                </a:solidFill>
              </a:rPr>
              <a:t>IN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8838" y="1628775"/>
            <a:ext cx="4000500" cy="25352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b="1">
                <a:solidFill>
                  <a:srgbClr val="00664D"/>
                </a:solidFill>
              </a:rPr>
              <a:t>1. </a:t>
            </a:r>
            <a:r>
              <a:rPr lang="en-GB" altLang="en-US" b="1" i="1">
                <a:solidFill>
                  <a:srgbClr val="00664D"/>
                </a:solidFill>
              </a:rPr>
              <a:t>Push Factors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</a:pPr>
            <a:r>
              <a:rPr lang="en-GB" altLang="en-US" b="1">
                <a:solidFill>
                  <a:srgbClr val="00664D"/>
                </a:solidFill>
              </a:rPr>
              <a:t>People want to get away from things they </a:t>
            </a:r>
            <a:r>
              <a:rPr lang="en-GB" altLang="en-US" b="1" u="sng">
                <a:solidFill>
                  <a:srgbClr val="00664D"/>
                </a:solidFill>
              </a:rPr>
              <a:t>do not like</a:t>
            </a:r>
            <a:r>
              <a:rPr lang="en-GB" altLang="en-US" b="1">
                <a:solidFill>
                  <a:srgbClr val="00664D"/>
                </a:solidFill>
              </a:rPr>
              <a:t> in their country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3813" y="34925"/>
            <a:ext cx="9167813" cy="1446213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1238"/>
              </a:spcBef>
              <a:buClr>
                <a:srgbClr val="FFFFFF"/>
              </a:buClr>
              <a:buSzPct val="111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n-ea"/>
              </a:rPr>
              <a:t>People migrate from one place to another for two reasons</a:t>
            </a:r>
          </a:p>
        </p:txBody>
      </p:sp>
      <p:pic>
        <p:nvPicPr>
          <p:cNvPr id="18436" name="Picture 5" descr="gingerbread_man_wolf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731963"/>
            <a:ext cx="37909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438" y="4365625"/>
            <a:ext cx="5795962" cy="1924116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US" altLang="en-US" b="1" dirty="0">
                <a:solidFill>
                  <a:srgbClr val="00664D"/>
                </a:solidFill>
              </a:rPr>
              <a:t>For some people, it is poor housing or inadequate health care for their </a:t>
            </a:r>
            <a:r>
              <a:rPr lang="en-US" altLang="en-US" b="1">
                <a:solidFill>
                  <a:srgbClr val="00664D"/>
                </a:solidFill>
              </a:rPr>
              <a:t>children </a:t>
            </a:r>
            <a:r>
              <a:rPr lang="en-US" altLang="en-US" b="1" smtClean="0">
                <a:solidFill>
                  <a:srgbClr val="00664D"/>
                </a:solidFill>
              </a:rPr>
              <a:t>or no </a:t>
            </a:r>
            <a:r>
              <a:rPr lang="en-US" altLang="en-US" b="1" dirty="0" smtClean="0">
                <a:solidFill>
                  <a:srgbClr val="00664D"/>
                </a:solidFill>
              </a:rPr>
              <a:t>schools at </a:t>
            </a:r>
            <a:r>
              <a:rPr lang="en-US" altLang="en-US" b="1" dirty="0">
                <a:solidFill>
                  <a:srgbClr val="00664D"/>
                </a:solidFill>
              </a:rPr>
              <a:t>all</a:t>
            </a:r>
            <a:endParaRPr lang="en-GB" altLang="en-US" b="1" dirty="0">
              <a:solidFill>
                <a:srgbClr val="00664D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500063" y="476250"/>
            <a:ext cx="8143875" cy="1125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Key Term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00063" y="2708275"/>
            <a:ext cx="5400675" cy="15081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</a:pPr>
            <a:r>
              <a:rPr lang="en-GB" altLang="en-US" sz="4400">
                <a:solidFill>
                  <a:srgbClr val="00664D"/>
                </a:solidFill>
              </a:rPr>
              <a:t>What does </a:t>
            </a:r>
            <a:r>
              <a:rPr lang="en-GB" altLang="en-US" sz="4400" b="1">
                <a:solidFill>
                  <a:srgbClr val="00664D"/>
                </a:solidFill>
              </a:rPr>
              <a:t>rural</a:t>
            </a:r>
            <a:r>
              <a:rPr lang="en-GB" altLang="en-US" sz="4400">
                <a:solidFill>
                  <a:srgbClr val="00664D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sz="4400">
                <a:solidFill>
                  <a:srgbClr val="00664D"/>
                </a:solidFill>
              </a:rPr>
              <a:t>  mean?</a:t>
            </a:r>
          </a:p>
        </p:txBody>
      </p:sp>
      <p:pic>
        <p:nvPicPr>
          <p:cNvPr id="10" name="Picture 9" descr="walk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342423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737100" y="2492375"/>
            <a:ext cx="4298950" cy="4214813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b="1">
                <a:solidFill>
                  <a:srgbClr val="00664D"/>
                </a:solidFill>
              </a:rPr>
              <a:t>For some people, it is to find better paying jobs to improve their living conditions. It also includes finding better schools for their children and better health care.</a:t>
            </a:r>
            <a:endParaRPr lang="en-GB" altLang="en-US" b="1" u="sng">
              <a:solidFill>
                <a:srgbClr val="00664D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6350" y="0"/>
            <a:ext cx="9144000" cy="16208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b="1" i="1">
                <a:solidFill>
                  <a:srgbClr val="00664D"/>
                </a:solidFill>
              </a:rPr>
              <a:t>2. Pull Factors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</a:pPr>
            <a:r>
              <a:rPr lang="en-GB" altLang="en-US" b="1">
                <a:solidFill>
                  <a:srgbClr val="00664D"/>
                </a:solidFill>
              </a:rPr>
              <a:t> People are attracted to things they </a:t>
            </a:r>
            <a:r>
              <a:rPr lang="en-GB" altLang="en-US" b="1" u="sng">
                <a:solidFill>
                  <a:srgbClr val="00664D"/>
                </a:solidFill>
              </a:rPr>
              <a:t>do like</a:t>
            </a:r>
            <a:r>
              <a:rPr lang="en-GB" altLang="en-US" b="1">
                <a:solidFill>
                  <a:srgbClr val="00664D"/>
                </a:solidFill>
              </a:rPr>
              <a:t> in another country</a:t>
            </a:r>
            <a:endParaRPr lang="en-GB" altLang="en-US" b="1" u="sng">
              <a:solidFill>
                <a:srgbClr val="00664D"/>
              </a:solidFill>
            </a:endParaRPr>
          </a:p>
        </p:txBody>
      </p:sp>
      <p:pic>
        <p:nvPicPr>
          <p:cNvPr id="19460" name="Picture 3" descr="dollar_crown_business_man_worship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473233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88"/>
            <a:ext cx="9110663" cy="17922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sz="5400" b="1">
                <a:solidFill>
                  <a:srgbClr val="00664D"/>
                </a:solidFill>
              </a:rPr>
              <a:t>Finished already??? </a:t>
            </a:r>
          </a:p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sz="5400" b="1">
                <a:solidFill>
                  <a:srgbClr val="00664D"/>
                </a:solidFill>
              </a:rPr>
              <a:t>Try the bonus question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43656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14375" y="357188"/>
            <a:ext cx="7491413" cy="26289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GB" altLang="en-US" b="1">
                <a:solidFill>
                  <a:schemeClr val="tx1"/>
                </a:solidFill>
              </a:rPr>
              <a:t>The following statements were all made by people that have moved.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GB" altLang="en-US" b="1">
                <a:solidFill>
                  <a:schemeClr val="tx1"/>
                </a:solidFill>
              </a:rPr>
              <a:t> State whether they were influenced by push factors, pull factors </a:t>
            </a:r>
            <a:r>
              <a:rPr lang="en-GB" altLang="en-US" b="1" i="1" u="sng">
                <a:solidFill>
                  <a:schemeClr val="tx1"/>
                </a:solidFill>
              </a:rPr>
              <a:t>or both </a:t>
            </a:r>
            <a:r>
              <a:rPr lang="en-GB" altLang="en-US" b="1">
                <a:solidFill>
                  <a:schemeClr val="tx1"/>
                </a:solidFill>
              </a:rPr>
              <a:t>push &amp; pull factors.</a:t>
            </a:r>
          </a:p>
        </p:txBody>
      </p:sp>
      <p:pic>
        <p:nvPicPr>
          <p:cNvPr id="21507" name="Picture 3" descr="2_guys_moving_a_couch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643313"/>
            <a:ext cx="4714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3143250" y="500063"/>
            <a:ext cx="5643563" cy="2571750"/>
            <a:chOff x="945" y="164"/>
            <a:chExt cx="4203" cy="1452"/>
          </a:xfrm>
        </p:grpSpPr>
        <p:sp>
          <p:nvSpPr>
            <p:cNvPr id="22544" name="Freeform 2"/>
            <p:cNvSpPr>
              <a:spLocks noChangeArrowheads="1"/>
            </p:cNvSpPr>
            <p:nvPr/>
          </p:nvSpPr>
          <p:spPr bwMode="auto">
            <a:xfrm>
              <a:off x="975" y="164"/>
              <a:ext cx="4173" cy="1452"/>
            </a:xfrm>
            <a:custGeom>
              <a:avLst/>
              <a:gdLst>
                <a:gd name="T0" fmla="*/ 0 w 18403"/>
                <a:gd name="T1" fmla="*/ 0 h 6404"/>
                <a:gd name="T2" fmla="*/ 0 w 18403"/>
                <a:gd name="T3" fmla="*/ 0 h 6404"/>
                <a:gd name="T4" fmla="*/ 0 w 18403"/>
                <a:gd name="T5" fmla="*/ 0 h 6404"/>
                <a:gd name="T6" fmla="*/ 0 w 18403"/>
                <a:gd name="T7" fmla="*/ 0 h 6404"/>
                <a:gd name="T8" fmla="*/ 0 w 18403"/>
                <a:gd name="T9" fmla="*/ 0 h 6404"/>
                <a:gd name="T10" fmla="*/ 0 w 18403"/>
                <a:gd name="T11" fmla="*/ 0 h 6404"/>
                <a:gd name="T12" fmla="*/ 0 w 18403"/>
                <a:gd name="T13" fmla="*/ 0 h 6404"/>
                <a:gd name="T14" fmla="*/ 0 w 18403"/>
                <a:gd name="T15" fmla="*/ 0 h 6404"/>
                <a:gd name="T16" fmla="*/ 0 w 18403"/>
                <a:gd name="T17" fmla="*/ 0 h 6404"/>
                <a:gd name="T18" fmla="*/ 0 w 18403"/>
                <a:gd name="T19" fmla="*/ 0 h 6404"/>
                <a:gd name="T20" fmla="*/ 0 w 18403"/>
                <a:gd name="T21" fmla="*/ 0 h 6404"/>
                <a:gd name="T22" fmla="*/ 0 w 18403"/>
                <a:gd name="T23" fmla="*/ 0 h 6404"/>
                <a:gd name="T24" fmla="*/ 0 w 18403"/>
                <a:gd name="T25" fmla="*/ 0 h 6404"/>
                <a:gd name="T26" fmla="*/ 0 w 18403"/>
                <a:gd name="T27" fmla="*/ 0 h 6404"/>
                <a:gd name="T28" fmla="*/ 0 w 18403"/>
                <a:gd name="T29" fmla="*/ 0 h 6404"/>
                <a:gd name="T30" fmla="*/ 0 w 18403"/>
                <a:gd name="T31" fmla="*/ 0 h 6404"/>
                <a:gd name="T32" fmla="*/ 0 w 18403"/>
                <a:gd name="T33" fmla="*/ 0 h 6404"/>
                <a:gd name="T34" fmla="*/ 0 w 18403"/>
                <a:gd name="T35" fmla="*/ 0 h 6404"/>
                <a:gd name="T36" fmla="*/ 0 w 18403"/>
                <a:gd name="T37" fmla="*/ 0 h 6404"/>
                <a:gd name="T38" fmla="*/ 0 w 18403"/>
                <a:gd name="T39" fmla="*/ 0 h 6404"/>
                <a:gd name="T40" fmla="*/ 0 w 18403"/>
                <a:gd name="T41" fmla="*/ 0 h 6404"/>
                <a:gd name="T42" fmla="*/ 0 w 18403"/>
                <a:gd name="T43" fmla="*/ 0 h 6404"/>
                <a:gd name="T44" fmla="*/ 0 w 18403"/>
                <a:gd name="T45" fmla="*/ 0 h 6404"/>
                <a:gd name="T46" fmla="*/ 0 w 18403"/>
                <a:gd name="T47" fmla="*/ 0 h 6404"/>
                <a:gd name="T48" fmla="*/ 0 w 18403"/>
                <a:gd name="T49" fmla="*/ 0 h 6404"/>
                <a:gd name="T50" fmla="*/ 0 w 18403"/>
                <a:gd name="T51" fmla="*/ 0 h 6404"/>
                <a:gd name="T52" fmla="*/ 0 w 18403"/>
                <a:gd name="T53" fmla="*/ 0 h 6404"/>
                <a:gd name="T54" fmla="*/ 0 w 18403"/>
                <a:gd name="T55" fmla="*/ 0 h 6404"/>
                <a:gd name="T56" fmla="*/ 0 w 18403"/>
                <a:gd name="T57" fmla="*/ 0 h 6404"/>
                <a:gd name="T58" fmla="*/ 0 w 18403"/>
                <a:gd name="T59" fmla="*/ 0 h 6404"/>
                <a:gd name="T60" fmla="*/ 0 w 18403"/>
                <a:gd name="T61" fmla="*/ 0 h 6404"/>
                <a:gd name="T62" fmla="*/ 0 w 18403"/>
                <a:gd name="T63" fmla="*/ 0 h 6404"/>
                <a:gd name="T64" fmla="*/ 0 w 18403"/>
                <a:gd name="T65" fmla="*/ 0 h 6404"/>
                <a:gd name="T66" fmla="*/ 0 w 18403"/>
                <a:gd name="T67" fmla="*/ 0 h 64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403"/>
                <a:gd name="T103" fmla="*/ 0 h 6404"/>
                <a:gd name="T104" fmla="*/ 18403 w 18403"/>
                <a:gd name="T105" fmla="*/ 6404 h 64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403" h="6404">
                  <a:moveTo>
                    <a:pt x="2803" y="4789"/>
                  </a:moveTo>
                  <a:lnTo>
                    <a:pt x="2232" y="4604"/>
                  </a:lnTo>
                  <a:lnTo>
                    <a:pt x="1734" y="4405"/>
                  </a:lnTo>
                  <a:lnTo>
                    <a:pt x="1269" y="4188"/>
                  </a:lnTo>
                  <a:lnTo>
                    <a:pt x="888" y="3967"/>
                  </a:lnTo>
                  <a:lnTo>
                    <a:pt x="550" y="3733"/>
                  </a:lnTo>
                  <a:lnTo>
                    <a:pt x="307" y="3490"/>
                  </a:lnTo>
                  <a:lnTo>
                    <a:pt x="127" y="3246"/>
                  </a:lnTo>
                  <a:lnTo>
                    <a:pt x="42" y="2990"/>
                  </a:lnTo>
                  <a:lnTo>
                    <a:pt x="0" y="2737"/>
                  </a:lnTo>
                  <a:lnTo>
                    <a:pt x="42" y="2481"/>
                  </a:lnTo>
                  <a:lnTo>
                    <a:pt x="201" y="2238"/>
                  </a:lnTo>
                  <a:lnTo>
                    <a:pt x="391" y="1995"/>
                  </a:lnTo>
                  <a:lnTo>
                    <a:pt x="656" y="1751"/>
                  </a:lnTo>
                  <a:lnTo>
                    <a:pt x="1005" y="1521"/>
                  </a:lnTo>
                  <a:lnTo>
                    <a:pt x="1428" y="1300"/>
                  </a:lnTo>
                  <a:lnTo>
                    <a:pt x="1893" y="1089"/>
                  </a:lnTo>
                  <a:lnTo>
                    <a:pt x="2464" y="893"/>
                  </a:lnTo>
                  <a:lnTo>
                    <a:pt x="3035" y="720"/>
                  </a:lnTo>
                  <a:lnTo>
                    <a:pt x="3680" y="557"/>
                  </a:lnTo>
                  <a:lnTo>
                    <a:pt x="4378" y="416"/>
                  </a:lnTo>
                  <a:lnTo>
                    <a:pt x="5108" y="291"/>
                  </a:lnTo>
                  <a:lnTo>
                    <a:pt x="5870" y="186"/>
                  </a:lnTo>
                  <a:lnTo>
                    <a:pt x="6673" y="106"/>
                  </a:lnTo>
                  <a:lnTo>
                    <a:pt x="7477" y="48"/>
                  </a:lnTo>
                  <a:lnTo>
                    <a:pt x="8323" y="13"/>
                  </a:lnTo>
                  <a:lnTo>
                    <a:pt x="9127" y="0"/>
                  </a:lnTo>
                  <a:lnTo>
                    <a:pt x="9962" y="13"/>
                  </a:lnTo>
                  <a:lnTo>
                    <a:pt x="10809" y="48"/>
                  </a:lnTo>
                  <a:lnTo>
                    <a:pt x="11612" y="93"/>
                  </a:lnTo>
                  <a:lnTo>
                    <a:pt x="12416" y="173"/>
                  </a:lnTo>
                  <a:lnTo>
                    <a:pt x="13188" y="279"/>
                  </a:lnTo>
                  <a:lnTo>
                    <a:pt x="13918" y="394"/>
                  </a:lnTo>
                  <a:lnTo>
                    <a:pt x="14637" y="535"/>
                  </a:lnTo>
                  <a:lnTo>
                    <a:pt x="15293" y="698"/>
                  </a:lnTo>
                  <a:lnTo>
                    <a:pt x="15874" y="871"/>
                  </a:lnTo>
                  <a:lnTo>
                    <a:pt x="16445" y="1066"/>
                  </a:lnTo>
                  <a:lnTo>
                    <a:pt x="16900" y="1265"/>
                  </a:lnTo>
                  <a:lnTo>
                    <a:pt x="17323" y="1482"/>
                  </a:lnTo>
                  <a:lnTo>
                    <a:pt x="17704" y="1716"/>
                  </a:lnTo>
                  <a:lnTo>
                    <a:pt x="17979" y="1950"/>
                  </a:lnTo>
                  <a:lnTo>
                    <a:pt x="18212" y="2203"/>
                  </a:lnTo>
                  <a:lnTo>
                    <a:pt x="18317" y="2449"/>
                  </a:lnTo>
                  <a:lnTo>
                    <a:pt x="18402" y="2702"/>
                  </a:lnTo>
                  <a:lnTo>
                    <a:pt x="18402" y="2958"/>
                  </a:lnTo>
                  <a:lnTo>
                    <a:pt x="18286" y="3202"/>
                  </a:lnTo>
                  <a:lnTo>
                    <a:pt x="18127" y="3458"/>
                  </a:lnTo>
                  <a:lnTo>
                    <a:pt x="17905" y="3701"/>
                  </a:lnTo>
                  <a:lnTo>
                    <a:pt x="17598" y="3931"/>
                  </a:lnTo>
                  <a:lnTo>
                    <a:pt x="17207" y="4162"/>
                  </a:lnTo>
                  <a:lnTo>
                    <a:pt x="16752" y="4373"/>
                  </a:lnTo>
                  <a:lnTo>
                    <a:pt x="16255" y="4569"/>
                  </a:lnTo>
                  <a:lnTo>
                    <a:pt x="15684" y="4754"/>
                  </a:lnTo>
                  <a:lnTo>
                    <a:pt x="15071" y="4930"/>
                  </a:lnTo>
                  <a:lnTo>
                    <a:pt x="14373" y="5081"/>
                  </a:lnTo>
                  <a:lnTo>
                    <a:pt x="13685" y="5218"/>
                  </a:lnTo>
                  <a:lnTo>
                    <a:pt x="12924" y="5324"/>
                  </a:lnTo>
                  <a:lnTo>
                    <a:pt x="12152" y="5417"/>
                  </a:lnTo>
                  <a:lnTo>
                    <a:pt x="11348" y="5484"/>
                  </a:lnTo>
                  <a:lnTo>
                    <a:pt x="10502" y="5545"/>
                  </a:lnTo>
                  <a:lnTo>
                    <a:pt x="9698" y="5567"/>
                  </a:lnTo>
                  <a:lnTo>
                    <a:pt x="8852" y="5567"/>
                  </a:lnTo>
                  <a:lnTo>
                    <a:pt x="8017" y="5545"/>
                  </a:lnTo>
                  <a:lnTo>
                    <a:pt x="7181" y="5497"/>
                  </a:lnTo>
                  <a:lnTo>
                    <a:pt x="6367" y="5427"/>
                  </a:lnTo>
                  <a:lnTo>
                    <a:pt x="5605" y="5347"/>
                  </a:lnTo>
                  <a:lnTo>
                    <a:pt x="1269" y="6403"/>
                  </a:lnTo>
                  <a:lnTo>
                    <a:pt x="2803" y="4789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Text Box 3"/>
            <p:cNvSpPr txBox="1">
              <a:spLocks noChangeArrowheads="1"/>
            </p:cNvSpPr>
            <p:nvPr/>
          </p:nvSpPr>
          <p:spPr bwMode="auto">
            <a:xfrm>
              <a:off x="945" y="270"/>
              <a:ext cx="4173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A friend offered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 me a job and a place to live in the country.</a:t>
              </a:r>
            </a:p>
          </p:txBody>
        </p:sp>
      </p:grp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5643563" y="3571875"/>
            <a:ext cx="2733675" cy="517525"/>
            <a:chOff x="340" y="2568"/>
            <a:chExt cx="1722" cy="326"/>
          </a:xfrm>
        </p:grpSpPr>
        <p:sp>
          <p:nvSpPr>
            <p:cNvPr id="22542" name="AutoShape 5"/>
            <p:cNvSpPr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43" name="Text Box 6"/>
            <p:cNvSpPr txBox="1"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Factor</a:t>
              </a:r>
            </a:p>
          </p:txBody>
        </p:sp>
      </p:grp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5643563" y="4572000"/>
            <a:ext cx="2733675" cy="517525"/>
            <a:chOff x="1973" y="3021"/>
            <a:chExt cx="1722" cy="326"/>
          </a:xfrm>
        </p:grpSpPr>
        <p:sp>
          <p:nvSpPr>
            <p:cNvPr id="22540" name="AutoShape 8"/>
            <p:cNvSpPr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41" name="Text Box 9"/>
            <p:cNvSpPr txBox="1"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Pull Factor</a:t>
              </a:r>
            </a:p>
          </p:txBody>
        </p:sp>
      </p:grp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5643563" y="5500688"/>
            <a:ext cx="2733675" cy="944562"/>
            <a:chOff x="3606" y="3475"/>
            <a:chExt cx="1722" cy="595"/>
          </a:xfrm>
        </p:grpSpPr>
        <p:sp>
          <p:nvSpPr>
            <p:cNvPr id="22538" name="AutoShape 11"/>
            <p:cNvSpPr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oundRect">
              <a:avLst>
                <a:gd name="adj" fmla="val 167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39" name="Text Box 12"/>
            <p:cNvSpPr txBox="1"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&amp; Pull Factors</a:t>
              </a:r>
            </a:p>
          </p:txBody>
        </p:sp>
      </p:grpSp>
      <p:grpSp>
        <p:nvGrpSpPr>
          <p:cNvPr id="22534" name="Group 13"/>
          <p:cNvGrpSpPr>
            <a:grpSpLocks/>
          </p:cNvGrpSpPr>
          <p:nvPr/>
        </p:nvGrpSpPr>
        <p:grpSpPr bwMode="auto">
          <a:xfrm>
            <a:off x="539750" y="5876925"/>
            <a:ext cx="792163" cy="396875"/>
            <a:chOff x="340" y="3702"/>
            <a:chExt cx="499" cy="250"/>
          </a:xfrm>
        </p:grpSpPr>
        <p:sp>
          <p:nvSpPr>
            <p:cNvPr id="22536" name="AutoShape 14"/>
            <p:cNvSpPr>
              <a:spLocks noChangeArrowheads="1"/>
            </p:cNvSpPr>
            <p:nvPr/>
          </p:nvSpPr>
          <p:spPr bwMode="auto">
            <a:xfrm>
              <a:off x="340" y="3702"/>
              <a:ext cx="499" cy="250"/>
            </a:xfrm>
            <a:prstGeom prst="roundRect">
              <a:avLst>
                <a:gd name="adj" fmla="val 39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537" name="Text Box 15"/>
            <p:cNvSpPr txBox="1">
              <a:spLocks noChangeArrowheads="1"/>
            </p:cNvSpPr>
            <p:nvPr/>
          </p:nvSpPr>
          <p:spPr bwMode="auto">
            <a:xfrm>
              <a:off x="340" y="3702"/>
              <a:ext cx="49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238"/>
                </a:spcBef>
                <a:buFont typeface="Arial" pitchFamily="34" charset="0"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1</a:t>
              </a:r>
            </a:p>
          </p:txBody>
        </p:sp>
      </p:grpSp>
      <p:pic>
        <p:nvPicPr>
          <p:cNvPr id="22535" name="Picture 16" descr="stick_man_business_suitcase_present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1143000"/>
            <a:ext cx="3786188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348038" y="3141663"/>
            <a:ext cx="23764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988"/>
              </a:spcBef>
              <a:buClr>
                <a:srgbClr val="FFFF00"/>
              </a:buClr>
              <a:buSzPct val="177000"/>
              <a:buFont typeface="Arial" pitchFamily="34" charset="0"/>
              <a:buNone/>
            </a:pPr>
            <a:r>
              <a:rPr lang="en-GB" altLang="en-US" b="1">
                <a:solidFill>
                  <a:srgbClr val="FFFF00"/>
                </a:solidFill>
              </a:rPr>
              <a:t>PULL!</a:t>
            </a:r>
          </a:p>
        </p:txBody>
      </p:sp>
    </p:spTree>
  </p:cSld>
  <p:clrMapOvr>
    <a:masterClrMapping/>
  </p:clrMapOvr>
  <p:transition spd="slow" advTm="3072">
    <p:circl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3429000" y="500063"/>
            <a:ext cx="5334000" cy="2305050"/>
            <a:chOff x="975" y="164"/>
            <a:chExt cx="4173" cy="1452"/>
          </a:xfrm>
        </p:grpSpPr>
        <p:sp>
          <p:nvSpPr>
            <p:cNvPr id="24592" name="Freeform 2"/>
            <p:cNvSpPr>
              <a:spLocks noChangeArrowheads="1"/>
            </p:cNvSpPr>
            <p:nvPr/>
          </p:nvSpPr>
          <p:spPr bwMode="auto">
            <a:xfrm>
              <a:off x="975" y="164"/>
              <a:ext cx="4173" cy="1452"/>
            </a:xfrm>
            <a:custGeom>
              <a:avLst/>
              <a:gdLst>
                <a:gd name="T0" fmla="*/ 0 w 18403"/>
                <a:gd name="T1" fmla="*/ 0 h 6404"/>
                <a:gd name="T2" fmla="*/ 0 w 18403"/>
                <a:gd name="T3" fmla="*/ 0 h 6404"/>
                <a:gd name="T4" fmla="*/ 0 w 18403"/>
                <a:gd name="T5" fmla="*/ 0 h 6404"/>
                <a:gd name="T6" fmla="*/ 0 w 18403"/>
                <a:gd name="T7" fmla="*/ 0 h 6404"/>
                <a:gd name="T8" fmla="*/ 0 w 18403"/>
                <a:gd name="T9" fmla="*/ 0 h 6404"/>
                <a:gd name="T10" fmla="*/ 0 w 18403"/>
                <a:gd name="T11" fmla="*/ 0 h 6404"/>
                <a:gd name="T12" fmla="*/ 0 w 18403"/>
                <a:gd name="T13" fmla="*/ 0 h 6404"/>
                <a:gd name="T14" fmla="*/ 0 w 18403"/>
                <a:gd name="T15" fmla="*/ 0 h 6404"/>
                <a:gd name="T16" fmla="*/ 0 w 18403"/>
                <a:gd name="T17" fmla="*/ 0 h 6404"/>
                <a:gd name="T18" fmla="*/ 0 w 18403"/>
                <a:gd name="T19" fmla="*/ 0 h 6404"/>
                <a:gd name="T20" fmla="*/ 0 w 18403"/>
                <a:gd name="T21" fmla="*/ 0 h 6404"/>
                <a:gd name="T22" fmla="*/ 0 w 18403"/>
                <a:gd name="T23" fmla="*/ 0 h 6404"/>
                <a:gd name="T24" fmla="*/ 0 w 18403"/>
                <a:gd name="T25" fmla="*/ 0 h 6404"/>
                <a:gd name="T26" fmla="*/ 0 w 18403"/>
                <a:gd name="T27" fmla="*/ 0 h 6404"/>
                <a:gd name="T28" fmla="*/ 0 w 18403"/>
                <a:gd name="T29" fmla="*/ 0 h 6404"/>
                <a:gd name="T30" fmla="*/ 0 w 18403"/>
                <a:gd name="T31" fmla="*/ 0 h 6404"/>
                <a:gd name="T32" fmla="*/ 0 w 18403"/>
                <a:gd name="T33" fmla="*/ 0 h 6404"/>
                <a:gd name="T34" fmla="*/ 0 w 18403"/>
                <a:gd name="T35" fmla="*/ 0 h 6404"/>
                <a:gd name="T36" fmla="*/ 0 w 18403"/>
                <a:gd name="T37" fmla="*/ 0 h 6404"/>
                <a:gd name="T38" fmla="*/ 0 w 18403"/>
                <a:gd name="T39" fmla="*/ 0 h 6404"/>
                <a:gd name="T40" fmla="*/ 0 w 18403"/>
                <a:gd name="T41" fmla="*/ 0 h 6404"/>
                <a:gd name="T42" fmla="*/ 0 w 18403"/>
                <a:gd name="T43" fmla="*/ 0 h 6404"/>
                <a:gd name="T44" fmla="*/ 0 w 18403"/>
                <a:gd name="T45" fmla="*/ 0 h 6404"/>
                <a:gd name="T46" fmla="*/ 0 w 18403"/>
                <a:gd name="T47" fmla="*/ 0 h 6404"/>
                <a:gd name="T48" fmla="*/ 0 w 18403"/>
                <a:gd name="T49" fmla="*/ 0 h 6404"/>
                <a:gd name="T50" fmla="*/ 0 w 18403"/>
                <a:gd name="T51" fmla="*/ 0 h 6404"/>
                <a:gd name="T52" fmla="*/ 0 w 18403"/>
                <a:gd name="T53" fmla="*/ 0 h 6404"/>
                <a:gd name="T54" fmla="*/ 0 w 18403"/>
                <a:gd name="T55" fmla="*/ 0 h 6404"/>
                <a:gd name="T56" fmla="*/ 0 w 18403"/>
                <a:gd name="T57" fmla="*/ 0 h 6404"/>
                <a:gd name="T58" fmla="*/ 0 w 18403"/>
                <a:gd name="T59" fmla="*/ 0 h 6404"/>
                <a:gd name="T60" fmla="*/ 0 w 18403"/>
                <a:gd name="T61" fmla="*/ 0 h 6404"/>
                <a:gd name="T62" fmla="*/ 0 w 18403"/>
                <a:gd name="T63" fmla="*/ 0 h 6404"/>
                <a:gd name="T64" fmla="*/ 0 w 18403"/>
                <a:gd name="T65" fmla="*/ 0 h 6404"/>
                <a:gd name="T66" fmla="*/ 0 w 18403"/>
                <a:gd name="T67" fmla="*/ 0 h 64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403"/>
                <a:gd name="T103" fmla="*/ 0 h 6404"/>
                <a:gd name="T104" fmla="*/ 18403 w 18403"/>
                <a:gd name="T105" fmla="*/ 6404 h 64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403" h="6404">
                  <a:moveTo>
                    <a:pt x="2803" y="4789"/>
                  </a:moveTo>
                  <a:lnTo>
                    <a:pt x="2232" y="4604"/>
                  </a:lnTo>
                  <a:lnTo>
                    <a:pt x="1734" y="4405"/>
                  </a:lnTo>
                  <a:lnTo>
                    <a:pt x="1269" y="4188"/>
                  </a:lnTo>
                  <a:lnTo>
                    <a:pt x="888" y="3967"/>
                  </a:lnTo>
                  <a:lnTo>
                    <a:pt x="550" y="3733"/>
                  </a:lnTo>
                  <a:lnTo>
                    <a:pt x="307" y="3490"/>
                  </a:lnTo>
                  <a:lnTo>
                    <a:pt x="127" y="3246"/>
                  </a:lnTo>
                  <a:lnTo>
                    <a:pt x="42" y="2990"/>
                  </a:lnTo>
                  <a:lnTo>
                    <a:pt x="0" y="2737"/>
                  </a:lnTo>
                  <a:lnTo>
                    <a:pt x="42" y="2481"/>
                  </a:lnTo>
                  <a:lnTo>
                    <a:pt x="201" y="2238"/>
                  </a:lnTo>
                  <a:lnTo>
                    <a:pt x="391" y="1995"/>
                  </a:lnTo>
                  <a:lnTo>
                    <a:pt x="656" y="1751"/>
                  </a:lnTo>
                  <a:lnTo>
                    <a:pt x="1005" y="1521"/>
                  </a:lnTo>
                  <a:lnTo>
                    <a:pt x="1428" y="1300"/>
                  </a:lnTo>
                  <a:lnTo>
                    <a:pt x="1893" y="1089"/>
                  </a:lnTo>
                  <a:lnTo>
                    <a:pt x="2464" y="893"/>
                  </a:lnTo>
                  <a:lnTo>
                    <a:pt x="3035" y="720"/>
                  </a:lnTo>
                  <a:lnTo>
                    <a:pt x="3680" y="557"/>
                  </a:lnTo>
                  <a:lnTo>
                    <a:pt x="4378" y="416"/>
                  </a:lnTo>
                  <a:lnTo>
                    <a:pt x="5108" y="291"/>
                  </a:lnTo>
                  <a:lnTo>
                    <a:pt x="5870" y="186"/>
                  </a:lnTo>
                  <a:lnTo>
                    <a:pt x="6673" y="106"/>
                  </a:lnTo>
                  <a:lnTo>
                    <a:pt x="7477" y="48"/>
                  </a:lnTo>
                  <a:lnTo>
                    <a:pt x="8323" y="13"/>
                  </a:lnTo>
                  <a:lnTo>
                    <a:pt x="9127" y="0"/>
                  </a:lnTo>
                  <a:lnTo>
                    <a:pt x="9962" y="13"/>
                  </a:lnTo>
                  <a:lnTo>
                    <a:pt x="10809" y="48"/>
                  </a:lnTo>
                  <a:lnTo>
                    <a:pt x="11612" y="93"/>
                  </a:lnTo>
                  <a:lnTo>
                    <a:pt x="12416" y="173"/>
                  </a:lnTo>
                  <a:lnTo>
                    <a:pt x="13188" y="279"/>
                  </a:lnTo>
                  <a:lnTo>
                    <a:pt x="13918" y="394"/>
                  </a:lnTo>
                  <a:lnTo>
                    <a:pt x="14637" y="535"/>
                  </a:lnTo>
                  <a:lnTo>
                    <a:pt x="15293" y="698"/>
                  </a:lnTo>
                  <a:lnTo>
                    <a:pt x="15874" y="871"/>
                  </a:lnTo>
                  <a:lnTo>
                    <a:pt x="16445" y="1066"/>
                  </a:lnTo>
                  <a:lnTo>
                    <a:pt x="16900" y="1265"/>
                  </a:lnTo>
                  <a:lnTo>
                    <a:pt x="17323" y="1482"/>
                  </a:lnTo>
                  <a:lnTo>
                    <a:pt x="17704" y="1716"/>
                  </a:lnTo>
                  <a:lnTo>
                    <a:pt x="17979" y="1950"/>
                  </a:lnTo>
                  <a:lnTo>
                    <a:pt x="18212" y="2203"/>
                  </a:lnTo>
                  <a:lnTo>
                    <a:pt x="18317" y="2449"/>
                  </a:lnTo>
                  <a:lnTo>
                    <a:pt x="18402" y="2702"/>
                  </a:lnTo>
                  <a:lnTo>
                    <a:pt x="18402" y="2958"/>
                  </a:lnTo>
                  <a:lnTo>
                    <a:pt x="18286" y="3202"/>
                  </a:lnTo>
                  <a:lnTo>
                    <a:pt x="18127" y="3458"/>
                  </a:lnTo>
                  <a:lnTo>
                    <a:pt x="17905" y="3701"/>
                  </a:lnTo>
                  <a:lnTo>
                    <a:pt x="17598" y="3931"/>
                  </a:lnTo>
                  <a:lnTo>
                    <a:pt x="17207" y="4162"/>
                  </a:lnTo>
                  <a:lnTo>
                    <a:pt x="16752" y="4373"/>
                  </a:lnTo>
                  <a:lnTo>
                    <a:pt x="16255" y="4569"/>
                  </a:lnTo>
                  <a:lnTo>
                    <a:pt x="15684" y="4754"/>
                  </a:lnTo>
                  <a:lnTo>
                    <a:pt x="15071" y="4930"/>
                  </a:lnTo>
                  <a:lnTo>
                    <a:pt x="14373" y="5081"/>
                  </a:lnTo>
                  <a:lnTo>
                    <a:pt x="13685" y="5218"/>
                  </a:lnTo>
                  <a:lnTo>
                    <a:pt x="12924" y="5324"/>
                  </a:lnTo>
                  <a:lnTo>
                    <a:pt x="12152" y="5417"/>
                  </a:lnTo>
                  <a:lnTo>
                    <a:pt x="11348" y="5484"/>
                  </a:lnTo>
                  <a:lnTo>
                    <a:pt x="10502" y="5545"/>
                  </a:lnTo>
                  <a:lnTo>
                    <a:pt x="9698" y="5567"/>
                  </a:lnTo>
                  <a:lnTo>
                    <a:pt x="8852" y="5567"/>
                  </a:lnTo>
                  <a:lnTo>
                    <a:pt x="8017" y="5545"/>
                  </a:lnTo>
                  <a:lnTo>
                    <a:pt x="7181" y="5497"/>
                  </a:lnTo>
                  <a:lnTo>
                    <a:pt x="6367" y="5427"/>
                  </a:lnTo>
                  <a:lnTo>
                    <a:pt x="5605" y="5347"/>
                  </a:lnTo>
                  <a:lnTo>
                    <a:pt x="1269" y="6403"/>
                  </a:lnTo>
                  <a:lnTo>
                    <a:pt x="2803" y="4789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Text Box 3"/>
            <p:cNvSpPr txBox="1">
              <a:spLocks noChangeArrowheads="1"/>
            </p:cNvSpPr>
            <p:nvPr/>
          </p:nvSpPr>
          <p:spPr bwMode="auto">
            <a:xfrm>
              <a:off x="975" y="254"/>
              <a:ext cx="4173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I was forced 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off my land. 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I had to leave!</a:t>
              </a:r>
            </a:p>
          </p:txBody>
        </p:sp>
      </p:grp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5643563" y="3786188"/>
            <a:ext cx="2733675" cy="517525"/>
            <a:chOff x="340" y="2568"/>
            <a:chExt cx="1722" cy="326"/>
          </a:xfrm>
        </p:grpSpPr>
        <p:sp>
          <p:nvSpPr>
            <p:cNvPr id="24590" name="AutoShape 5"/>
            <p:cNvSpPr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4591" name="Text Box 6"/>
            <p:cNvSpPr txBox="1"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Factor</a:t>
              </a: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5643563" y="4643438"/>
            <a:ext cx="2733675" cy="517525"/>
            <a:chOff x="1973" y="3021"/>
            <a:chExt cx="1722" cy="326"/>
          </a:xfrm>
        </p:grpSpPr>
        <p:sp>
          <p:nvSpPr>
            <p:cNvPr id="24588" name="AutoShape 8"/>
            <p:cNvSpPr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Pull Factor</a:t>
              </a:r>
            </a:p>
          </p:txBody>
        </p:sp>
      </p:grpSp>
      <p:grpSp>
        <p:nvGrpSpPr>
          <p:cNvPr id="24581" name="Group 10"/>
          <p:cNvGrpSpPr>
            <a:grpSpLocks/>
          </p:cNvGrpSpPr>
          <p:nvPr/>
        </p:nvGrpSpPr>
        <p:grpSpPr bwMode="auto">
          <a:xfrm>
            <a:off x="5643563" y="5572125"/>
            <a:ext cx="2733675" cy="944563"/>
            <a:chOff x="3606" y="3475"/>
            <a:chExt cx="1722" cy="595"/>
          </a:xfrm>
        </p:grpSpPr>
        <p:sp>
          <p:nvSpPr>
            <p:cNvPr id="24586" name="AutoShape 11"/>
            <p:cNvSpPr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oundRect">
              <a:avLst>
                <a:gd name="adj" fmla="val 167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&amp; Pull Factors</a:t>
              </a:r>
            </a:p>
          </p:txBody>
        </p:sp>
      </p:grpSp>
      <p:grpSp>
        <p:nvGrpSpPr>
          <p:cNvPr id="24582" name="Group 13"/>
          <p:cNvGrpSpPr>
            <a:grpSpLocks/>
          </p:cNvGrpSpPr>
          <p:nvPr/>
        </p:nvGrpSpPr>
        <p:grpSpPr bwMode="auto">
          <a:xfrm>
            <a:off x="539750" y="5876925"/>
            <a:ext cx="792163" cy="396875"/>
            <a:chOff x="340" y="3702"/>
            <a:chExt cx="499" cy="250"/>
          </a:xfrm>
        </p:grpSpPr>
        <p:sp>
          <p:nvSpPr>
            <p:cNvPr id="24584" name="AutoShape 14"/>
            <p:cNvSpPr>
              <a:spLocks noChangeArrowheads="1"/>
            </p:cNvSpPr>
            <p:nvPr/>
          </p:nvSpPr>
          <p:spPr bwMode="auto">
            <a:xfrm>
              <a:off x="340" y="3702"/>
              <a:ext cx="499" cy="250"/>
            </a:xfrm>
            <a:prstGeom prst="roundRect">
              <a:avLst>
                <a:gd name="adj" fmla="val 39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4585" name="Text Box 15"/>
            <p:cNvSpPr txBox="1">
              <a:spLocks noChangeArrowheads="1"/>
            </p:cNvSpPr>
            <p:nvPr/>
          </p:nvSpPr>
          <p:spPr bwMode="auto">
            <a:xfrm>
              <a:off x="340" y="3702"/>
              <a:ext cx="49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238"/>
                </a:spcBef>
                <a:buFont typeface="Arial" pitchFamily="34" charset="0"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24583" name="Picture 17" descr="stick_man_pondering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2928938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48038" y="3141663"/>
            <a:ext cx="23764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988"/>
              </a:spcBef>
              <a:buClr>
                <a:srgbClr val="FFFF00"/>
              </a:buClr>
              <a:buSzPct val="177000"/>
              <a:buFont typeface="Arial" pitchFamily="34" charset="0"/>
              <a:buNone/>
            </a:pPr>
            <a:r>
              <a:rPr lang="en-GB" altLang="en-US" b="1">
                <a:solidFill>
                  <a:srgbClr val="FFFF00"/>
                </a:solidFill>
              </a:rPr>
              <a:t>PUSH!</a:t>
            </a:r>
          </a:p>
        </p:txBody>
      </p:sp>
    </p:spTree>
  </p:cSld>
  <p:clrMapOvr>
    <a:masterClrMapping/>
  </p:clrMapOvr>
  <p:transition spd="slow" advTm="3072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2786063" y="642938"/>
            <a:ext cx="5910262" cy="2413000"/>
            <a:chOff x="975" y="164"/>
            <a:chExt cx="4173" cy="1452"/>
          </a:xfrm>
        </p:grpSpPr>
        <p:sp>
          <p:nvSpPr>
            <p:cNvPr id="26640" name="Freeform 2"/>
            <p:cNvSpPr>
              <a:spLocks noChangeArrowheads="1"/>
            </p:cNvSpPr>
            <p:nvPr/>
          </p:nvSpPr>
          <p:spPr bwMode="auto">
            <a:xfrm>
              <a:off x="975" y="164"/>
              <a:ext cx="4173" cy="1452"/>
            </a:xfrm>
            <a:custGeom>
              <a:avLst/>
              <a:gdLst>
                <a:gd name="T0" fmla="*/ 0 w 18403"/>
                <a:gd name="T1" fmla="*/ 0 h 6404"/>
                <a:gd name="T2" fmla="*/ 0 w 18403"/>
                <a:gd name="T3" fmla="*/ 0 h 6404"/>
                <a:gd name="T4" fmla="*/ 0 w 18403"/>
                <a:gd name="T5" fmla="*/ 0 h 6404"/>
                <a:gd name="T6" fmla="*/ 0 w 18403"/>
                <a:gd name="T7" fmla="*/ 0 h 6404"/>
                <a:gd name="T8" fmla="*/ 0 w 18403"/>
                <a:gd name="T9" fmla="*/ 0 h 6404"/>
                <a:gd name="T10" fmla="*/ 0 w 18403"/>
                <a:gd name="T11" fmla="*/ 0 h 6404"/>
                <a:gd name="T12" fmla="*/ 0 w 18403"/>
                <a:gd name="T13" fmla="*/ 0 h 6404"/>
                <a:gd name="T14" fmla="*/ 0 w 18403"/>
                <a:gd name="T15" fmla="*/ 0 h 6404"/>
                <a:gd name="T16" fmla="*/ 0 w 18403"/>
                <a:gd name="T17" fmla="*/ 0 h 6404"/>
                <a:gd name="T18" fmla="*/ 0 w 18403"/>
                <a:gd name="T19" fmla="*/ 0 h 6404"/>
                <a:gd name="T20" fmla="*/ 0 w 18403"/>
                <a:gd name="T21" fmla="*/ 0 h 6404"/>
                <a:gd name="T22" fmla="*/ 0 w 18403"/>
                <a:gd name="T23" fmla="*/ 0 h 6404"/>
                <a:gd name="T24" fmla="*/ 0 w 18403"/>
                <a:gd name="T25" fmla="*/ 0 h 6404"/>
                <a:gd name="T26" fmla="*/ 0 w 18403"/>
                <a:gd name="T27" fmla="*/ 0 h 6404"/>
                <a:gd name="T28" fmla="*/ 0 w 18403"/>
                <a:gd name="T29" fmla="*/ 0 h 6404"/>
                <a:gd name="T30" fmla="*/ 0 w 18403"/>
                <a:gd name="T31" fmla="*/ 0 h 6404"/>
                <a:gd name="T32" fmla="*/ 0 w 18403"/>
                <a:gd name="T33" fmla="*/ 0 h 6404"/>
                <a:gd name="T34" fmla="*/ 0 w 18403"/>
                <a:gd name="T35" fmla="*/ 0 h 6404"/>
                <a:gd name="T36" fmla="*/ 0 w 18403"/>
                <a:gd name="T37" fmla="*/ 0 h 6404"/>
                <a:gd name="T38" fmla="*/ 0 w 18403"/>
                <a:gd name="T39" fmla="*/ 0 h 6404"/>
                <a:gd name="T40" fmla="*/ 0 w 18403"/>
                <a:gd name="T41" fmla="*/ 0 h 6404"/>
                <a:gd name="T42" fmla="*/ 0 w 18403"/>
                <a:gd name="T43" fmla="*/ 0 h 6404"/>
                <a:gd name="T44" fmla="*/ 0 w 18403"/>
                <a:gd name="T45" fmla="*/ 0 h 6404"/>
                <a:gd name="T46" fmla="*/ 0 w 18403"/>
                <a:gd name="T47" fmla="*/ 0 h 6404"/>
                <a:gd name="T48" fmla="*/ 0 w 18403"/>
                <a:gd name="T49" fmla="*/ 0 h 6404"/>
                <a:gd name="T50" fmla="*/ 0 w 18403"/>
                <a:gd name="T51" fmla="*/ 0 h 6404"/>
                <a:gd name="T52" fmla="*/ 0 w 18403"/>
                <a:gd name="T53" fmla="*/ 0 h 6404"/>
                <a:gd name="T54" fmla="*/ 0 w 18403"/>
                <a:gd name="T55" fmla="*/ 0 h 6404"/>
                <a:gd name="T56" fmla="*/ 0 w 18403"/>
                <a:gd name="T57" fmla="*/ 0 h 6404"/>
                <a:gd name="T58" fmla="*/ 0 w 18403"/>
                <a:gd name="T59" fmla="*/ 0 h 6404"/>
                <a:gd name="T60" fmla="*/ 0 w 18403"/>
                <a:gd name="T61" fmla="*/ 0 h 6404"/>
                <a:gd name="T62" fmla="*/ 0 w 18403"/>
                <a:gd name="T63" fmla="*/ 0 h 6404"/>
                <a:gd name="T64" fmla="*/ 0 w 18403"/>
                <a:gd name="T65" fmla="*/ 0 h 6404"/>
                <a:gd name="T66" fmla="*/ 0 w 18403"/>
                <a:gd name="T67" fmla="*/ 0 h 64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403"/>
                <a:gd name="T103" fmla="*/ 0 h 6404"/>
                <a:gd name="T104" fmla="*/ 18403 w 18403"/>
                <a:gd name="T105" fmla="*/ 6404 h 64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403" h="6404">
                  <a:moveTo>
                    <a:pt x="2803" y="4789"/>
                  </a:moveTo>
                  <a:lnTo>
                    <a:pt x="2232" y="4604"/>
                  </a:lnTo>
                  <a:lnTo>
                    <a:pt x="1734" y="4405"/>
                  </a:lnTo>
                  <a:lnTo>
                    <a:pt x="1269" y="4188"/>
                  </a:lnTo>
                  <a:lnTo>
                    <a:pt x="888" y="3967"/>
                  </a:lnTo>
                  <a:lnTo>
                    <a:pt x="550" y="3733"/>
                  </a:lnTo>
                  <a:lnTo>
                    <a:pt x="307" y="3490"/>
                  </a:lnTo>
                  <a:lnTo>
                    <a:pt x="127" y="3246"/>
                  </a:lnTo>
                  <a:lnTo>
                    <a:pt x="42" y="2990"/>
                  </a:lnTo>
                  <a:lnTo>
                    <a:pt x="0" y="2737"/>
                  </a:lnTo>
                  <a:lnTo>
                    <a:pt x="42" y="2481"/>
                  </a:lnTo>
                  <a:lnTo>
                    <a:pt x="201" y="2238"/>
                  </a:lnTo>
                  <a:lnTo>
                    <a:pt x="391" y="1995"/>
                  </a:lnTo>
                  <a:lnTo>
                    <a:pt x="656" y="1751"/>
                  </a:lnTo>
                  <a:lnTo>
                    <a:pt x="1005" y="1521"/>
                  </a:lnTo>
                  <a:lnTo>
                    <a:pt x="1428" y="1300"/>
                  </a:lnTo>
                  <a:lnTo>
                    <a:pt x="1893" y="1089"/>
                  </a:lnTo>
                  <a:lnTo>
                    <a:pt x="2464" y="893"/>
                  </a:lnTo>
                  <a:lnTo>
                    <a:pt x="3035" y="720"/>
                  </a:lnTo>
                  <a:lnTo>
                    <a:pt x="3680" y="557"/>
                  </a:lnTo>
                  <a:lnTo>
                    <a:pt x="4378" y="416"/>
                  </a:lnTo>
                  <a:lnTo>
                    <a:pt x="5108" y="291"/>
                  </a:lnTo>
                  <a:lnTo>
                    <a:pt x="5870" y="186"/>
                  </a:lnTo>
                  <a:lnTo>
                    <a:pt x="6673" y="106"/>
                  </a:lnTo>
                  <a:lnTo>
                    <a:pt x="7477" y="48"/>
                  </a:lnTo>
                  <a:lnTo>
                    <a:pt x="8323" y="13"/>
                  </a:lnTo>
                  <a:lnTo>
                    <a:pt x="9127" y="0"/>
                  </a:lnTo>
                  <a:lnTo>
                    <a:pt x="9962" y="13"/>
                  </a:lnTo>
                  <a:lnTo>
                    <a:pt x="10809" y="48"/>
                  </a:lnTo>
                  <a:lnTo>
                    <a:pt x="11612" y="93"/>
                  </a:lnTo>
                  <a:lnTo>
                    <a:pt x="12416" y="173"/>
                  </a:lnTo>
                  <a:lnTo>
                    <a:pt x="13188" y="279"/>
                  </a:lnTo>
                  <a:lnTo>
                    <a:pt x="13918" y="394"/>
                  </a:lnTo>
                  <a:lnTo>
                    <a:pt x="14637" y="535"/>
                  </a:lnTo>
                  <a:lnTo>
                    <a:pt x="15293" y="698"/>
                  </a:lnTo>
                  <a:lnTo>
                    <a:pt x="15874" y="871"/>
                  </a:lnTo>
                  <a:lnTo>
                    <a:pt x="16445" y="1066"/>
                  </a:lnTo>
                  <a:lnTo>
                    <a:pt x="16900" y="1265"/>
                  </a:lnTo>
                  <a:lnTo>
                    <a:pt x="17323" y="1482"/>
                  </a:lnTo>
                  <a:lnTo>
                    <a:pt x="17704" y="1716"/>
                  </a:lnTo>
                  <a:lnTo>
                    <a:pt x="17979" y="1950"/>
                  </a:lnTo>
                  <a:lnTo>
                    <a:pt x="18212" y="2203"/>
                  </a:lnTo>
                  <a:lnTo>
                    <a:pt x="18317" y="2449"/>
                  </a:lnTo>
                  <a:lnTo>
                    <a:pt x="18402" y="2702"/>
                  </a:lnTo>
                  <a:lnTo>
                    <a:pt x="18402" y="2958"/>
                  </a:lnTo>
                  <a:lnTo>
                    <a:pt x="18286" y="3202"/>
                  </a:lnTo>
                  <a:lnTo>
                    <a:pt x="18127" y="3458"/>
                  </a:lnTo>
                  <a:lnTo>
                    <a:pt x="17905" y="3701"/>
                  </a:lnTo>
                  <a:lnTo>
                    <a:pt x="17598" y="3931"/>
                  </a:lnTo>
                  <a:lnTo>
                    <a:pt x="17207" y="4162"/>
                  </a:lnTo>
                  <a:lnTo>
                    <a:pt x="16752" y="4373"/>
                  </a:lnTo>
                  <a:lnTo>
                    <a:pt x="16255" y="4569"/>
                  </a:lnTo>
                  <a:lnTo>
                    <a:pt x="15684" y="4754"/>
                  </a:lnTo>
                  <a:lnTo>
                    <a:pt x="15071" y="4930"/>
                  </a:lnTo>
                  <a:lnTo>
                    <a:pt x="14373" y="5081"/>
                  </a:lnTo>
                  <a:lnTo>
                    <a:pt x="13685" y="5218"/>
                  </a:lnTo>
                  <a:lnTo>
                    <a:pt x="12924" y="5324"/>
                  </a:lnTo>
                  <a:lnTo>
                    <a:pt x="12152" y="5417"/>
                  </a:lnTo>
                  <a:lnTo>
                    <a:pt x="11348" y="5484"/>
                  </a:lnTo>
                  <a:lnTo>
                    <a:pt x="10502" y="5545"/>
                  </a:lnTo>
                  <a:lnTo>
                    <a:pt x="9698" y="5567"/>
                  </a:lnTo>
                  <a:lnTo>
                    <a:pt x="8852" y="5567"/>
                  </a:lnTo>
                  <a:lnTo>
                    <a:pt x="8017" y="5545"/>
                  </a:lnTo>
                  <a:lnTo>
                    <a:pt x="7181" y="5497"/>
                  </a:lnTo>
                  <a:lnTo>
                    <a:pt x="6367" y="5427"/>
                  </a:lnTo>
                  <a:lnTo>
                    <a:pt x="5605" y="5347"/>
                  </a:lnTo>
                  <a:lnTo>
                    <a:pt x="1269" y="6403"/>
                  </a:lnTo>
                  <a:lnTo>
                    <a:pt x="2803" y="4789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Text Box 3"/>
            <p:cNvSpPr txBox="1">
              <a:spLocks noChangeArrowheads="1"/>
            </p:cNvSpPr>
            <p:nvPr/>
          </p:nvSpPr>
          <p:spPr bwMode="auto">
            <a:xfrm>
              <a:off x="975" y="164"/>
              <a:ext cx="4173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en-GB" altLang="en-US" sz="1800" b="1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I moved into the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 city for the night-life.</a:t>
              </a:r>
            </a:p>
          </p:txBody>
        </p:sp>
      </p:grp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5715000" y="3929063"/>
            <a:ext cx="2733675" cy="517525"/>
            <a:chOff x="340" y="2568"/>
            <a:chExt cx="1722" cy="326"/>
          </a:xfrm>
        </p:grpSpPr>
        <p:sp>
          <p:nvSpPr>
            <p:cNvPr id="26638" name="AutoShape 5"/>
            <p:cNvSpPr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6639" name="Text Box 6"/>
            <p:cNvSpPr txBox="1"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Factor</a:t>
              </a:r>
            </a:p>
          </p:txBody>
        </p:sp>
      </p:grpSp>
      <p:grpSp>
        <p:nvGrpSpPr>
          <p:cNvPr id="26628" name="Group 7"/>
          <p:cNvGrpSpPr>
            <a:grpSpLocks/>
          </p:cNvGrpSpPr>
          <p:nvPr/>
        </p:nvGrpSpPr>
        <p:grpSpPr bwMode="auto">
          <a:xfrm>
            <a:off x="5715000" y="4714875"/>
            <a:ext cx="2733675" cy="517525"/>
            <a:chOff x="1973" y="3021"/>
            <a:chExt cx="1722" cy="326"/>
          </a:xfrm>
        </p:grpSpPr>
        <p:sp>
          <p:nvSpPr>
            <p:cNvPr id="26636" name="AutoShape 8"/>
            <p:cNvSpPr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6637" name="Text Box 9"/>
            <p:cNvSpPr txBox="1"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Pull Factor</a:t>
              </a:r>
            </a:p>
          </p:txBody>
        </p:sp>
      </p:grp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5724525" y="5516563"/>
            <a:ext cx="2733675" cy="944562"/>
            <a:chOff x="3606" y="3475"/>
            <a:chExt cx="1722" cy="595"/>
          </a:xfrm>
        </p:grpSpPr>
        <p:sp>
          <p:nvSpPr>
            <p:cNvPr id="26634" name="AutoShape 11"/>
            <p:cNvSpPr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oundRect">
              <a:avLst>
                <a:gd name="adj" fmla="val 167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&amp; Pull Factors</a:t>
              </a:r>
            </a:p>
          </p:txBody>
        </p:sp>
      </p:grpSp>
      <p:grpSp>
        <p:nvGrpSpPr>
          <p:cNvPr id="26630" name="Group 13"/>
          <p:cNvGrpSpPr>
            <a:grpSpLocks/>
          </p:cNvGrpSpPr>
          <p:nvPr/>
        </p:nvGrpSpPr>
        <p:grpSpPr bwMode="auto">
          <a:xfrm>
            <a:off x="539750" y="5876925"/>
            <a:ext cx="792163" cy="396875"/>
            <a:chOff x="340" y="3702"/>
            <a:chExt cx="499" cy="250"/>
          </a:xfrm>
        </p:grpSpPr>
        <p:sp>
          <p:nvSpPr>
            <p:cNvPr id="26632" name="AutoShape 14"/>
            <p:cNvSpPr>
              <a:spLocks noChangeArrowheads="1"/>
            </p:cNvSpPr>
            <p:nvPr/>
          </p:nvSpPr>
          <p:spPr bwMode="auto">
            <a:xfrm>
              <a:off x="340" y="3702"/>
              <a:ext cx="499" cy="250"/>
            </a:xfrm>
            <a:prstGeom prst="roundRect">
              <a:avLst>
                <a:gd name="adj" fmla="val 39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6633" name="Text Box 15"/>
            <p:cNvSpPr txBox="1">
              <a:spLocks noChangeArrowheads="1"/>
            </p:cNvSpPr>
            <p:nvPr/>
          </p:nvSpPr>
          <p:spPr bwMode="auto">
            <a:xfrm>
              <a:off x="340" y="3702"/>
              <a:ext cx="49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238"/>
                </a:spcBef>
                <a:buFont typeface="Arial" pitchFamily="34" charset="0"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26631" name="Picture 16" descr="stick_man_double_point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42938"/>
            <a:ext cx="368776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348038" y="3141663"/>
            <a:ext cx="23764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988"/>
              </a:spcBef>
              <a:buClr>
                <a:srgbClr val="FFFF00"/>
              </a:buClr>
              <a:buSzPct val="177000"/>
              <a:buFont typeface="Arial" pitchFamily="34" charset="0"/>
              <a:buNone/>
            </a:pPr>
            <a:r>
              <a:rPr lang="en-GB" altLang="en-US" b="1">
                <a:solidFill>
                  <a:srgbClr val="FFFF00"/>
                </a:solidFill>
              </a:rPr>
              <a:t>PULL!</a:t>
            </a:r>
          </a:p>
        </p:txBody>
      </p:sp>
    </p:spTree>
  </p:cSld>
  <p:clrMapOvr>
    <a:masterClrMapping/>
  </p:clrMapOvr>
  <p:transition spd="slow" advTm="3072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3357563" y="357188"/>
            <a:ext cx="5572125" cy="3000375"/>
            <a:chOff x="975" y="164"/>
            <a:chExt cx="4173" cy="1452"/>
          </a:xfrm>
        </p:grpSpPr>
        <p:sp>
          <p:nvSpPr>
            <p:cNvPr id="28688" name="Freeform 2"/>
            <p:cNvSpPr>
              <a:spLocks noChangeArrowheads="1"/>
            </p:cNvSpPr>
            <p:nvPr/>
          </p:nvSpPr>
          <p:spPr bwMode="auto">
            <a:xfrm>
              <a:off x="975" y="164"/>
              <a:ext cx="4173" cy="1452"/>
            </a:xfrm>
            <a:custGeom>
              <a:avLst/>
              <a:gdLst>
                <a:gd name="T0" fmla="*/ 0 w 18403"/>
                <a:gd name="T1" fmla="*/ 0 h 6404"/>
                <a:gd name="T2" fmla="*/ 0 w 18403"/>
                <a:gd name="T3" fmla="*/ 0 h 6404"/>
                <a:gd name="T4" fmla="*/ 0 w 18403"/>
                <a:gd name="T5" fmla="*/ 0 h 6404"/>
                <a:gd name="T6" fmla="*/ 0 w 18403"/>
                <a:gd name="T7" fmla="*/ 0 h 6404"/>
                <a:gd name="T8" fmla="*/ 0 w 18403"/>
                <a:gd name="T9" fmla="*/ 0 h 6404"/>
                <a:gd name="T10" fmla="*/ 0 w 18403"/>
                <a:gd name="T11" fmla="*/ 0 h 6404"/>
                <a:gd name="T12" fmla="*/ 0 w 18403"/>
                <a:gd name="T13" fmla="*/ 0 h 6404"/>
                <a:gd name="T14" fmla="*/ 0 w 18403"/>
                <a:gd name="T15" fmla="*/ 0 h 6404"/>
                <a:gd name="T16" fmla="*/ 0 w 18403"/>
                <a:gd name="T17" fmla="*/ 0 h 6404"/>
                <a:gd name="T18" fmla="*/ 0 w 18403"/>
                <a:gd name="T19" fmla="*/ 0 h 6404"/>
                <a:gd name="T20" fmla="*/ 0 w 18403"/>
                <a:gd name="T21" fmla="*/ 0 h 6404"/>
                <a:gd name="T22" fmla="*/ 0 w 18403"/>
                <a:gd name="T23" fmla="*/ 0 h 6404"/>
                <a:gd name="T24" fmla="*/ 0 w 18403"/>
                <a:gd name="T25" fmla="*/ 0 h 6404"/>
                <a:gd name="T26" fmla="*/ 0 w 18403"/>
                <a:gd name="T27" fmla="*/ 0 h 6404"/>
                <a:gd name="T28" fmla="*/ 0 w 18403"/>
                <a:gd name="T29" fmla="*/ 0 h 6404"/>
                <a:gd name="T30" fmla="*/ 0 w 18403"/>
                <a:gd name="T31" fmla="*/ 0 h 6404"/>
                <a:gd name="T32" fmla="*/ 0 w 18403"/>
                <a:gd name="T33" fmla="*/ 0 h 6404"/>
                <a:gd name="T34" fmla="*/ 0 w 18403"/>
                <a:gd name="T35" fmla="*/ 0 h 6404"/>
                <a:gd name="T36" fmla="*/ 0 w 18403"/>
                <a:gd name="T37" fmla="*/ 0 h 6404"/>
                <a:gd name="T38" fmla="*/ 0 w 18403"/>
                <a:gd name="T39" fmla="*/ 0 h 6404"/>
                <a:gd name="T40" fmla="*/ 0 w 18403"/>
                <a:gd name="T41" fmla="*/ 0 h 6404"/>
                <a:gd name="T42" fmla="*/ 0 w 18403"/>
                <a:gd name="T43" fmla="*/ 0 h 6404"/>
                <a:gd name="T44" fmla="*/ 0 w 18403"/>
                <a:gd name="T45" fmla="*/ 0 h 6404"/>
                <a:gd name="T46" fmla="*/ 0 w 18403"/>
                <a:gd name="T47" fmla="*/ 0 h 6404"/>
                <a:gd name="T48" fmla="*/ 0 w 18403"/>
                <a:gd name="T49" fmla="*/ 0 h 6404"/>
                <a:gd name="T50" fmla="*/ 0 w 18403"/>
                <a:gd name="T51" fmla="*/ 0 h 6404"/>
                <a:gd name="T52" fmla="*/ 0 w 18403"/>
                <a:gd name="T53" fmla="*/ 0 h 6404"/>
                <a:gd name="T54" fmla="*/ 0 w 18403"/>
                <a:gd name="T55" fmla="*/ 0 h 6404"/>
                <a:gd name="T56" fmla="*/ 0 w 18403"/>
                <a:gd name="T57" fmla="*/ 0 h 6404"/>
                <a:gd name="T58" fmla="*/ 0 w 18403"/>
                <a:gd name="T59" fmla="*/ 0 h 6404"/>
                <a:gd name="T60" fmla="*/ 0 w 18403"/>
                <a:gd name="T61" fmla="*/ 0 h 6404"/>
                <a:gd name="T62" fmla="*/ 0 w 18403"/>
                <a:gd name="T63" fmla="*/ 0 h 6404"/>
                <a:gd name="T64" fmla="*/ 0 w 18403"/>
                <a:gd name="T65" fmla="*/ 0 h 6404"/>
                <a:gd name="T66" fmla="*/ 0 w 18403"/>
                <a:gd name="T67" fmla="*/ 0 h 64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403"/>
                <a:gd name="T103" fmla="*/ 0 h 6404"/>
                <a:gd name="T104" fmla="*/ 18403 w 18403"/>
                <a:gd name="T105" fmla="*/ 6404 h 64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403" h="6404">
                  <a:moveTo>
                    <a:pt x="2803" y="4789"/>
                  </a:moveTo>
                  <a:lnTo>
                    <a:pt x="2232" y="4604"/>
                  </a:lnTo>
                  <a:lnTo>
                    <a:pt x="1734" y="4405"/>
                  </a:lnTo>
                  <a:lnTo>
                    <a:pt x="1269" y="4188"/>
                  </a:lnTo>
                  <a:lnTo>
                    <a:pt x="888" y="3967"/>
                  </a:lnTo>
                  <a:lnTo>
                    <a:pt x="550" y="3733"/>
                  </a:lnTo>
                  <a:lnTo>
                    <a:pt x="307" y="3490"/>
                  </a:lnTo>
                  <a:lnTo>
                    <a:pt x="127" y="3246"/>
                  </a:lnTo>
                  <a:lnTo>
                    <a:pt x="42" y="2990"/>
                  </a:lnTo>
                  <a:lnTo>
                    <a:pt x="0" y="2737"/>
                  </a:lnTo>
                  <a:lnTo>
                    <a:pt x="42" y="2481"/>
                  </a:lnTo>
                  <a:lnTo>
                    <a:pt x="201" y="2238"/>
                  </a:lnTo>
                  <a:lnTo>
                    <a:pt x="391" y="1995"/>
                  </a:lnTo>
                  <a:lnTo>
                    <a:pt x="656" y="1751"/>
                  </a:lnTo>
                  <a:lnTo>
                    <a:pt x="1005" y="1521"/>
                  </a:lnTo>
                  <a:lnTo>
                    <a:pt x="1428" y="1300"/>
                  </a:lnTo>
                  <a:lnTo>
                    <a:pt x="1893" y="1089"/>
                  </a:lnTo>
                  <a:lnTo>
                    <a:pt x="2464" y="893"/>
                  </a:lnTo>
                  <a:lnTo>
                    <a:pt x="3035" y="720"/>
                  </a:lnTo>
                  <a:lnTo>
                    <a:pt x="3680" y="557"/>
                  </a:lnTo>
                  <a:lnTo>
                    <a:pt x="4378" y="416"/>
                  </a:lnTo>
                  <a:lnTo>
                    <a:pt x="5108" y="291"/>
                  </a:lnTo>
                  <a:lnTo>
                    <a:pt x="5870" y="186"/>
                  </a:lnTo>
                  <a:lnTo>
                    <a:pt x="6673" y="106"/>
                  </a:lnTo>
                  <a:lnTo>
                    <a:pt x="7477" y="48"/>
                  </a:lnTo>
                  <a:lnTo>
                    <a:pt x="8323" y="13"/>
                  </a:lnTo>
                  <a:lnTo>
                    <a:pt x="9127" y="0"/>
                  </a:lnTo>
                  <a:lnTo>
                    <a:pt x="9962" y="13"/>
                  </a:lnTo>
                  <a:lnTo>
                    <a:pt x="10809" y="48"/>
                  </a:lnTo>
                  <a:lnTo>
                    <a:pt x="11612" y="93"/>
                  </a:lnTo>
                  <a:lnTo>
                    <a:pt x="12416" y="173"/>
                  </a:lnTo>
                  <a:lnTo>
                    <a:pt x="13188" y="279"/>
                  </a:lnTo>
                  <a:lnTo>
                    <a:pt x="13918" y="394"/>
                  </a:lnTo>
                  <a:lnTo>
                    <a:pt x="14637" y="535"/>
                  </a:lnTo>
                  <a:lnTo>
                    <a:pt x="15293" y="698"/>
                  </a:lnTo>
                  <a:lnTo>
                    <a:pt x="15874" y="871"/>
                  </a:lnTo>
                  <a:lnTo>
                    <a:pt x="16445" y="1066"/>
                  </a:lnTo>
                  <a:lnTo>
                    <a:pt x="16900" y="1265"/>
                  </a:lnTo>
                  <a:lnTo>
                    <a:pt x="17323" y="1482"/>
                  </a:lnTo>
                  <a:lnTo>
                    <a:pt x="17704" y="1716"/>
                  </a:lnTo>
                  <a:lnTo>
                    <a:pt x="17979" y="1950"/>
                  </a:lnTo>
                  <a:lnTo>
                    <a:pt x="18212" y="2203"/>
                  </a:lnTo>
                  <a:lnTo>
                    <a:pt x="18317" y="2449"/>
                  </a:lnTo>
                  <a:lnTo>
                    <a:pt x="18402" y="2702"/>
                  </a:lnTo>
                  <a:lnTo>
                    <a:pt x="18402" y="2958"/>
                  </a:lnTo>
                  <a:lnTo>
                    <a:pt x="18286" y="3202"/>
                  </a:lnTo>
                  <a:lnTo>
                    <a:pt x="18127" y="3458"/>
                  </a:lnTo>
                  <a:lnTo>
                    <a:pt x="17905" y="3701"/>
                  </a:lnTo>
                  <a:lnTo>
                    <a:pt x="17598" y="3931"/>
                  </a:lnTo>
                  <a:lnTo>
                    <a:pt x="17207" y="4162"/>
                  </a:lnTo>
                  <a:lnTo>
                    <a:pt x="16752" y="4373"/>
                  </a:lnTo>
                  <a:lnTo>
                    <a:pt x="16255" y="4569"/>
                  </a:lnTo>
                  <a:lnTo>
                    <a:pt x="15684" y="4754"/>
                  </a:lnTo>
                  <a:lnTo>
                    <a:pt x="15071" y="4930"/>
                  </a:lnTo>
                  <a:lnTo>
                    <a:pt x="14373" y="5081"/>
                  </a:lnTo>
                  <a:lnTo>
                    <a:pt x="13685" y="5218"/>
                  </a:lnTo>
                  <a:lnTo>
                    <a:pt x="12924" y="5324"/>
                  </a:lnTo>
                  <a:lnTo>
                    <a:pt x="12152" y="5417"/>
                  </a:lnTo>
                  <a:lnTo>
                    <a:pt x="11348" y="5484"/>
                  </a:lnTo>
                  <a:lnTo>
                    <a:pt x="10502" y="5545"/>
                  </a:lnTo>
                  <a:lnTo>
                    <a:pt x="9698" y="5567"/>
                  </a:lnTo>
                  <a:lnTo>
                    <a:pt x="8852" y="5567"/>
                  </a:lnTo>
                  <a:lnTo>
                    <a:pt x="8017" y="5545"/>
                  </a:lnTo>
                  <a:lnTo>
                    <a:pt x="7181" y="5497"/>
                  </a:lnTo>
                  <a:lnTo>
                    <a:pt x="6367" y="5427"/>
                  </a:lnTo>
                  <a:lnTo>
                    <a:pt x="5605" y="5347"/>
                  </a:lnTo>
                  <a:lnTo>
                    <a:pt x="1269" y="6403"/>
                  </a:lnTo>
                  <a:lnTo>
                    <a:pt x="2803" y="4789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Text Box 3"/>
            <p:cNvSpPr txBox="1">
              <a:spLocks noChangeArrowheads="1"/>
            </p:cNvSpPr>
            <p:nvPr/>
          </p:nvSpPr>
          <p:spPr bwMode="auto">
            <a:xfrm>
              <a:off x="1145" y="268"/>
              <a:ext cx="3902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en-GB" altLang="en-US" sz="1400" b="1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  <a:latin typeface="Comic Sans MS" pitchFamily="66" charset="0"/>
                </a:rPr>
                <a:t>My sons are ill. There are no doctors in our village but there are hospitals in another country. </a:t>
              </a:r>
            </a:p>
          </p:txBody>
        </p:sp>
      </p:grp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5643563" y="3786188"/>
            <a:ext cx="2733675" cy="517525"/>
            <a:chOff x="340" y="2568"/>
            <a:chExt cx="1722" cy="326"/>
          </a:xfrm>
        </p:grpSpPr>
        <p:sp>
          <p:nvSpPr>
            <p:cNvPr id="28686" name="AutoShape 5"/>
            <p:cNvSpPr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8687" name="Text Box 6"/>
            <p:cNvSpPr txBox="1"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Factor</a:t>
              </a:r>
            </a:p>
          </p:txBody>
        </p:sp>
      </p:grp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5643563" y="4572000"/>
            <a:ext cx="2733675" cy="517525"/>
            <a:chOff x="1973" y="3021"/>
            <a:chExt cx="1722" cy="326"/>
          </a:xfrm>
        </p:grpSpPr>
        <p:sp>
          <p:nvSpPr>
            <p:cNvPr id="28684" name="AutoShape 8"/>
            <p:cNvSpPr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Pull Factor</a:t>
              </a:r>
            </a:p>
          </p:txBody>
        </p:sp>
      </p:grpSp>
      <p:grpSp>
        <p:nvGrpSpPr>
          <p:cNvPr id="28677" name="Group 10"/>
          <p:cNvGrpSpPr>
            <a:grpSpLocks/>
          </p:cNvGrpSpPr>
          <p:nvPr/>
        </p:nvGrpSpPr>
        <p:grpSpPr bwMode="auto">
          <a:xfrm>
            <a:off x="5643563" y="5429250"/>
            <a:ext cx="2733675" cy="944563"/>
            <a:chOff x="3606" y="3475"/>
            <a:chExt cx="1722" cy="595"/>
          </a:xfrm>
        </p:grpSpPr>
        <p:sp>
          <p:nvSpPr>
            <p:cNvPr id="28682" name="AutoShape 11"/>
            <p:cNvSpPr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oundRect">
              <a:avLst>
                <a:gd name="adj" fmla="val 167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8683" name="Text Box 12"/>
            <p:cNvSpPr txBox="1"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&amp; Pull Factors</a:t>
              </a:r>
            </a:p>
          </p:txBody>
        </p:sp>
      </p:grp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539750" y="5876925"/>
            <a:ext cx="792163" cy="396875"/>
            <a:chOff x="340" y="3702"/>
            <a:chExt cx="499" cy="250"/>
          </a:xfrm>
        </p:grpSpPr>
        <p:sp>
          <p:nvSpPr>
            <p:cNvPr id="28680" name="AutoShape 14"/>
            <p:cNvSpPr>
              <a:spLocks noChangeArrowheads="1"/>
            </p:cNvSpPr>
            <p:nvPr/>
          </p:nvSpPr>
          <p:spPr bwMode="auto">
            <a:xfrm>
              <a:off x="340" y="3702"/>
              <a:ext cx="499" cy="250"/>
            </a:xfrm>
            <a:prstGeom prst="roundRect">
              <a:avLst>
                <a:gd name="adj" fmla="val 39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8681" name="Text Box 15"/>
            <p:cNvSpPr txBox="1">
              <a:spLocks noChangeArrowheads="1"/>
            </p:cNvSpPr>
            <p:nvPr/>
          </p:nvSpPr>
          <p:spPr bwMode="auto">
            <a:xfrm>
              <a:off x="340" y="3702"/>
              <a:ext cx="49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238"/>
                </a:spcBef>
                <a:buFont typeface="Arial" pitchFamily="34" charset="0"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4</a:t>
              </a:r>
            </a:p>
          </p:txBody>
        </p:sp>
      </p:grpSp>
      <p:pic>
        <p:nvPicPr>
          <p:cNvPr id="28679" name="Picture 16" descr="stick_man_sad_look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3"/>
            <a:ext cx="2714625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25 rural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18524" r="19679" b="10655"/>
          <a:stretch>
            <a:fillRect/>
          </a:stretch>
        </p:blipFill>
        <p:spPr bwMode="auto">
          <a:xfrm>
            <a:off x="0" y="3516313"/>
            <a:ext cx="493077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-136525" y="2349500"/>
            <a:ext cx="9296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Times New Roman" pitchFamily="18" charset="0"/>
              </a:rPr>
              <a:t>Rural means countryside</a:t>
            </a:r>
            <a:r>
              <a:rPr lang="en-US" altLang="en-US" sz="6000">
                <a:latin typeface="Times New Roman" pitchFamily="18" charset="0"/>
              </a:rPr>
              <a:t>.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35290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0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18567" r="32635" b="12892"/>
          <a:stretch>
            <a:fillRect/>
          </a:stretch>
        </p:blipFill>
        <p:spPr bwMode="auto">
          <a:xfrm>
            <a:off x="5492750" y="3516313"/>
            <a:ext cx="364331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348038" y="3141663"/>
            <a:ext cx="23764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988"/>
              </a:spcBef>
              <a:buClr>
                <a:srgbClr val="FFFF00"/>
              </a:buClr>
              <a:buSzPct val="177000"/>
              <a:buFont typeface="Arial" pitchFamily="34" charset="0"/>
              <a:buNone/>
            </a:pPr>
            <a:r>
              <a:rPr lang="en-GB" altLang="en-US" b="1">
                <a:solidFill>
                  <a:srgbClr val="FFFF00"/>
                </a:solidFill>
              </a:rPr>
              <a:t>PUSH &amp; PULL!</a:t>
            </a:r>
          </a:p>
        </p:txBody>
      </p:sp>
    </p:spTree>
  </p:cSld>
  <p:clrMapOvr>
    <a:masterClrMapping/>
  </p:clrMapOvr>
  <p:transition spd="slow" advTm="3072">
    <p:circle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3071813" y="714375"/>
            <a:ext cx="5624512" cy="2305050"/>
            <a:chOff x="975" y="164"/>
            <a:chExt cx="4173" cy="1452"/>
          </a:xfrm>
        </p:grpSpPr>
        <p:sp>
          <p:nvSpPr>
            <p:cNvPr id="30736" name="Freeform 2"/>
            <p:cNvSpPr>
              <a:spLocks noChangeArrowheads="1"/>
            </p:cNvSpPr>
            <p:nvPr/>
          </p:nvSpPr>
          <p:spPr bwMode="auto">
            <a:xfrm>
              <a:off x="975" y="164"/>
              <a:ext cx="4173" cy="1452"/>
            </a:xfrm>
            <a:custGeom>
              <a:avLst/>
              <a:gdLst>
                <a:gd name="T0" fmla="*/ 0 w 18403"/>
                <a:gd name="T1" fmla="*/ 0 h 6404"/>
                <a:gd name="T2" fmla="*/ 0 w 18403"/>
                <a:gd name="T3" fmla="*/ 0 h 6404"/>
                <a:gd name="T4" fmla="*/ 0 w 18403"/>
                <a:gd name="T5" fmla="*/ 0 h 6404"/>
                <a:gd name="T6" fmla="*/ 0 w 18403"/>
                <a:gd name="T7" fmla="*/ 0 h 6404"/>
                <a:gd name="T8" fmla="*/ 0 w 18403"/>
                <a:gd name="T9" fmla="*/ 0 h 6404"/>
                <a:gd name="T10" fmla="*/ 0 w 18403"/>
                <a:gd name="T11" fmla="*/ 0 h 6404"/>
                <a:gd name="T12" fmla="*/ 0 w 18403"/>
                <a:gd name="T13" fmla="*/ 0 h 6404"/>
                <a:gd name="T14" fmla="*/ 0 w 18403"/>
                <a:gd name="T15" fmla="*/ 0 h 6404"/>
                <a:gd name="T16" fmla="*/ 0 w 18403"/>
                <a:gd name="T17" fmla="*/ 0 h 6404"/>
                <a:gd name="T18" fmla="*/ 0 w 18403"/>
                <a:gd name="T19" fmla="*/ 0 h 6404"/>
                <a:gd name="T20" fmla="*/ 0 w 18403"/>
                <a:gd name="T21" fmla="*/ 0 h 6404"/>
                <a:gd name="T22" fmla="*/ 0 w 18403"/>
                <a:gd name="T23" fmla="*/ 0 h 6404"/>
                <a:gd name="T24" fmla="*/ 0 w 18403"/>
                <a:gd name="T25" fmla="*/ 0 h 6404"/>
                <a:gd name="T26" fmla="*/ 0 w 18403"/>
                <a:gd name="T27" fmla="*/ 0 h 6404"/>
                <a:gd name="T28" fmla="*/ 0 w 18403"/>
                <a:gd name="T29" fmla="*/ 0 h 6404"/>
                <a:gd name="T30" fmla="*/ 0 w 18403"/>
                <a:gd name="T31" fmla="*/ 0 h 6404"/>
                <a:gd name="T32" fmla="*/ 0 w 18403"/>
                <a:gd name="T33" fmla="*/ 0 h 6404"/>
                <a:gd name="T34" fmla="*/ 0 w 18403"/>
                <a:gd name="T35" fmla="*/ 0 h 6404"/>
                <a:gd name="T36" fmla="*/ 0 w 18403"/>
                <a:gd name="T37" fmla="*/ 0 h 6404"/>
                <a:gd name="T38" fmla="*/ 0 w 18403"/>
                <a:gd name="T39" fmla="*/ 0 h 6404"/>
                <a:gd name="T40" fmla="*/ 0 w 18403"/>
                <a:gd name="T41" fmla="*/ 0 h 6404"/>
                <a:gd name="T42" fmla="*/ 0 w 18403"/>
                <a:gd name="T43" fmla="*/ 0 h 6404"/>
                <a:gd name="T44" fmla="*/ 0 w 18403"/>
                <a:gd name="T45" fmla="*/ 0 h 6404"/>
                <a:gd name="T46" fmla="*/ 0 w 18403"/>
                <a:gd name="T47" fmla="*/ 0 h 6404"/>
                <a:gd name="T48" fmla="*/ 0 w 18403"/>
                <a:gd name="T49" fmla="*/ 0 h 6404"/>
                <a:gd name="T50" fmla="*/ 0 w 18403"/>
                <a:gd name="T51" fmla="*/ 0 h 6404"/>
                <a:gd name="T52" fmla="*/ 0 w 18403"/>
                <a:gd name="T53" fmla="*/ 0 h 6404"/>
                <a:gd name="T54" fmla="*/ 0 w 18403"/>
                <a:gd name="T55" fmla="*/ 0 h 6404"/>
                <a:gd name="T56" fmla="*/ 0 w 18403"/>
                <a:gd name="T57" fmla="*/ 0 h 6404"/>
                <a:gd name="T58" fmla="*/ 0 w 18403"/>
                <a:gd name="T59" fmla="*/ 0 h 6404"/>
                <a:gd name="T60" fmla="*/ 0 w 18403"/>
                <a:gd name="T61" fmla="*/ 0 h 6404"/>
                <a:gd name="T62" fmla="*/ 0 w 18403"/>
                <a:gd name="T63" fmla="*/ 0 h 6404"/>
                <a:gd name="T64" fmla="*/ 0 w 18403"/>
                <a:gd name="T65" fmla="*/ 0 h 6404"/>
                <a:gd name="T66" fmla="*/ 0 w 18403"/>
                <a:gd name="T67" fmla="*/ 0 h 64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403"/>
                <a:gd name="T103" fmla="*/ 0 h 6404"/>
                <a:gd name="T104" fmla="*/ 18403 w 18403"/>
                <a:gd name="T105" fmla="*/ 6404 h 64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403" h="6404">
                  <a:moveTo>
                    <a:pt x="2803" y="4789"/>
                  </a:moveTo>
                  <a:lnTo>
                    <a:pt x="2232" y="4604"/>
                  </a:lnTo>
                  <a:lnTo>
                    <a:pt x="1734" y="4405"/>
                  </a:lnTo>
                  <a:lnTo>
                    <a:pt x="1269" y="4188"/>
                  </a:lnTo>
                  <a:lnTo>
                    <a:pt x="888" y="3967"/>
                  </a:lnTo>
                  <a:lnTo>
                    <a:pt x="550" y="3733"/>
                  </a:lnTo>
                  <a:lnTo>
                    <a:pt x="307" y="3490"/>
                  </a:lnTo>
                  <a:lnTo>
                    <a:pt x="127" y="3246"/>
                  </a:lnTo>
                  <a:lnTo>
                    <a:pt x="42" y="2990"/>
                  </a:lnTo>
                  <a:lnTo>
                    <a:pt x="0" y="2737"/>
                  </a:lnTo>
                  <a:lnTo>
                    <a:pt x="42" y="2481"/>
                  </a:lnTo>
                  <a:lnTo>
                    <a:pt x="201" y="2238"/>
                  </a:lnTo>
                  <a:lnTo>
                    <a:pt x="391" y="1995"/>
                  </a:lnTo>
                  <a:lnTo>
                    <a:pt x="656" y="1751"/>
                  </a:lnTo>
                  <a:lnTo>
                    <a:pt x="1005" y="1521"/>
                  </a:lnTo>
                  <a:lnTo>
                    <a:pt x="1428" y="1300"/>
                  </a:lnTo>
                  <a:lnTo>
                    <a:pt x="1893" y="1089"/>
                  </a:lnTo>
                  <a:lnTo>
                    <a:pt x="2464" y="893"/>
                  </a:lnTo>
                  <a:lnTo>
                    <a:pt x="3035" y="720"/>
                  </a:lnTo>
                  <a:lnTo>
                    <a:pt x="3680" y="557"/>
                  </a:lnTo>
                  <a:lnTo>
                    <a:pt x="4378" y="416"/>
                  </a:lnTo>
                  <a:lnTo>
                    <a:pt x="5108" y="291"/>
                  </a:lnTo>
                  <a:lnTo>
                    <a:pt x="5870" y="186"/>
                  </a:lnTo>
                  <a:lnTo>
                    <a:pt x="6673" y="106"/>
                  </a:lnTo>
                  <a:lnTo>
                    <a:pt x="7477" y="48"/>
                  </a:lnTo>
                  <a:lnTo>
                    <a:pt x="8323" y="13"/>
                  </a:lnTo>
                  <a:lnTo>
                    <a:pt x="9127" y="0"/>
                  </a:lnTo>
                  <a:lnTo>
                    <a:pt x="9962" y="13"/>
                  </a:lnTo>
                  <a:lnTo>
                    <a:pt x="10809" y="48"/>
                  </a:lnTo>
                  <a:lnTo>
                    <a:pt x="11612" y="93"/>
                  </a:lnTo>
                  <a:lnTo>
                    <a:pt x="12416" y="173"/>
                  </a:lnTo>
                  <a:lnTo>
                    <a:pt x="13188" y="279"/>
                  </a:lnTo>
                  <a:lnTo>
                    <a:pt x="13918" y="394"/>
                  </a:lnTo>
                  <a:lnTo>
                    <a:pt x="14637" y="535"/>
                  </a:lnTo>
                  <a:lnTo>
                    <a:pt x="15293" y="698"/>
                  </a:lnTo>
                  <a:lnTo>
                    <a:pt x="15874" y="871"/>
                  </a:lnTo>
                  <a:lnTo>
                    <a:pt x="16445" y="1066"/>
                  </a:lnTo>
                  <a:lnTo>
                    <a:pt x="16900" y="1265"/>
                  </a:lnTo>
                  <a:lnTo>
                    <a:pt x="17323" y="1482"/>
                  </a:lnTo>
                  <a:lnTo>
                    <a:pt x="17704" y="1716"/>
                  </a:lnTo>
                  <a:lnTo>
                    <a:pt x="17979" y="1950"/>
                  </a:lnTo>
                  <a:lnTo>
                    <a:pt x="18212" y="2203"/>
                  </a:lnTo>
                  <a:lnTo>
                    <a:pt x="18317" y="2449"/>
                  </a:lnTo>
                  <a:lnTo>
                    <a:pt x="18402" y="2702"/>
                  </a:lnTo>
                  <a:lnTo>
                    <a:pt x="18402" y="2958"/>
                  </a:lnTo>
                  <a:lnTo>
                    <a:pt x="18286" y="3202"/>
                  </a:lnTo>
                  <a:lnTo>
                    <a:pt x="18127" y="3458"/>
                  </a:lnTo>
                  <a:lnTo>
                    <a:pt x="17905" y="3701"/>
                  </a:lnTo>
                  <a:lnTo>
                    <a:pt x="17598" y="3931"/>
                  </a:lnTo>
                  <a:lnTo>
                    <a:pt x="17207" y="4162"/>
                  </a:lnTo>
                  <a:lnTo>
                    <a:pt x="16752" y="4373"/>
                  </a:lnTo>
                  <a:lnTo>
                    <a:pt x="16255" y="4569"/>
                  </a:lnTo>
                  <a:lnTo>
                    <a:pt x="15684" y="4754"/>
                  </a:lnTo>
                  <a:lnTo>
                    <a:pt x="15071" y="4930"/>
                  </a:lnTo>
                  <a:lnTo>
                    <a:pt x="14373" y="5081"/>
                  </a:lnTo>
                  <a:lnTo>
                    <a:pt x="13685" y="5218"/>
                  </a:lnTo>
                  <a:lnTo>
                    <a:pt x="12924" y="5324"/>
                  </a:lnTo>
                  <a:lnTo>
                    <a:pt x="12152" y="5417"/>
                  </a:lnTo>
                  <a:lnTo>
                    <a:pt x="11348" y="5484"/>
                  </a:lnTo>
                  <a:lnTo>
                    <a:pt x="10502" y="5545"/>
                  </a:lnTo>
                  <a:lnTo>
                    <a:pt x="9698" y="5567"/>
                  </a:lnTo>
                  <a:lnTo>
                    <a:pt x="8852" y="5567"/>
                  </a:lnTo>
                  <a:lnTo>
                    <a:pt x="8017" y="5545"/>
                  </a:lnTo>
                  <a:lnTo>
                    <a:pt x="7181" y="5497"/>
                  </a:lnTo>
                  <a:lnTo>
                    <a:pt x="6367" y="5427"/>
                  </a:lnTo>
                  <a:lnTo>
                    <a:pt x="5605" y="5347"/>
                  </a:lnTo>
                  <a:lnTo>
                    <a:pt x="1269" y="6403"/>
                  </a:lnTo>
                  <a:lnTo>
                    <a:pt x="2803" y="4789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Text Box 3"/>
            <p:cNvSpPr txBox="1">
              <a:spLocks noChangeArrowheads="1"/>
            </p:cNvSpPr>
            <p:nvPr/>
          </p:nvSpPr>
          <p:spPr bwMode="auto">
            <a:xfrm>
              <a:off x="975" y="164"/>
              <a:ext cx="4173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en-GB" altLang="en-US" sz="1600" b="1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Our village was 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3600" b="1">
                  <a:solidFill>
                    <a:schemeClr val="tx1"/>
                  </a:solidFill>
                  <a:latin typeface="Comic Sans MS" pitchFamily="66" charset="0"/>
                </a:rPr>
                <a:t>washed away by floods</a:t>
              </a:r>
            </a:p>
          </p:txBody>
        </p:sp>
      </p:grp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5715000" y="4143375"/>
            <a:ext cx="2733675" cy="517525"/>
            <a:chOff x="340" y="2568"/>
            <a:chExt cx="1722" cy="326"/>
          </a:xfrm>
        </p:grpSpPr>
        <p:sp>
          <p:nvSpPr>
            <p:cNvPr id="30734" name="AutoShape 5"/>
            <p:cNvSpPr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0735" name="Text Box 6"/>
            <p:cNvSpPr txBox="1"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Factor</a:t>
              </a:r>
            </a:p>
          </p:txBody>
        </p:sp>
      </p:grpSp>
      <p:grpSp>
        <p:nvGrpSpPr>
          <p:cNvPr id="30724" name="Group 7"/>
          <p:cNvGrpSpPr>
            <a:grpSpLocks/>
          </p:cNvGrpSpPr>
          <p:nvPr/>
        </p:nvGrpSpPr>
        <p:grpSpPr bwMode="auto">
          <a:xfrm>
            <a:off x="5715000" y="4786313"/>
            <a:ext cx="2733675" cy="517525"/>
            <a:chOff x="1973" y="3021"/>
            <a:chExt cx="1722" cy="326"/>
          </a:xfrm>
        </p:grpSpPr>
        <p:sp>
          <p:nvSpPr>
            <p:cNvPr id="30732" name="AutoShape 8"/>
            <p:cNvSpPr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Pull Factor</a:t>
              </a:r>
            </a:p>
          </p:txBody>
        </p:sp>
      </p:grpSp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5724525" y="5516563"/>
            <a:ext cx="2733675" cy="944562"/>
            <a:chOff x="3606" y="3475"/>
            <a:chExt cx="1722" cy="595"/>
          </a:xfrm>
        </p:grpSpPr>
        <p:sp>
          <p:nvSpPr>
            <p:cNvPr id="30730" name="AutoShape 11"/>
            <p:cNvSpPr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oundRect">
              <a:avLst>
                <a:gd name="adj" fmla="val 167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0731" name="Text Box 12"/>
            <p:cNvSpPr txBox="1"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&amp; Pull Factors</a:t>
              </a:r>
            </a:p>
          </p:txBody>
        </p:sp>
      </p:grpSp>
      <p:grpSp>
        <p:nvGrpSpPr>
          <p:cNvPr id="30726" name="Group 13"/>
          <p:cNvGrpSpPr>
            <a:grpSpLocks/>
          </p:cNvGrpSpPr>
          <p:nvPr/>
        </p:nvGrpSpPr>
        <p:grpSpPr bwMode="auto">
          <a:xfrm>
            <a:off x="539750" y="5876925"/>
            <a:ext cx="790575" cy="395288"/>
            <a:chOff x="340" y="3702"/>
            <a:chExt cx="498" cy="249"/>
          </a:xfrm>
        </p:grpSpPr>
        <p:sp>
          <p:nvSpPr>
            <p:cNvPr id="30728" name="AutoShape 14"/>
            <p:cNvSpPr>
              <a:spLocks noChangeArrowheads="1"/>
            </p:cNvSpPr>
            <p:nvPr/>
          </p:nvSpPr>
          <p:spPr bwMode="auto">
            <a:xfrm>
              <a:off x="340" y="3702"/>
              <a:ext cx="499" cy="250"/>
            </a:xfrm>
            <a:prstGeom prst="roundRect">
              <a:avLst>
                <a:gd name="adj" fmla="val 39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0729" name="Text Box 15"/>
            <p:cNvSpPr txBox="1">
              <a:spLocks noChangeArrowheads="1"/>
            </p:cNvSpPr>
            <p:nvPr/>
          </p:nvSpPr>
          <p:spPr bwMode="auto">
            <a:xfrm>
              <a:off x="340" y="3702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238"/>
                </a:spcBef>
                <a:buFont typeface="Arial" pitchFamily="34" charset="0"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5</a:t>
              </a:r>
            </a:p>
          </p:txBody>
        </p:sp>
      </p:grpSp>
      <p:pic>
        <p:nvPicPr>
          <p:cNvPr id="30727" name="Picture 16" descr="stick_man_celebrate_happy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3333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348038" y="3141663"/>
            <a:ext cx="23764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988"/>
              </a:spcBef>
              <a:buClr>
                <a:srgbClr val="FFFF00"/>
              </a:buClr>
              <a:buSzPct val="177000"/>
              <a:buFont typeface="Arial" pitchFamily="34" charset="0"/>
              <a:buNone/>
            </a:pPr>
            <a:r>
              <a:rPr lang="en-GB" altLang="en-US" b="1">
                <a:solidFill>
                  <a:srgbClr val="FFFF00"/>
                </a:solidFill>
              </a:rPr>
              <a:t>PUSH!</a:t>
            </a:r>
          </a:p>
        </p:txBody>
      </p:sp>
    </p:spTree>
  </p:cSld>
  <p:clrMapOvr>
    <a:masterClrMapping/>
  </p:clrMapOvr>
  <p:transition spd="slow" advTm="3072">
    <p:circl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3722688" y="274638"/>
            <a:ext cx="4449762" cy="3297237"/>
            <a:chOff x="975" y="164"/>
            <a:chExt cx="4173" cy="1452"/>
          </a:xfrm>
        </p:grpSpPr>
        <p:sp>
          <p:nvSpPr>
            <p:cNvPr id="32784" name="Freeform 2"/>
            <p:cNvSpPr>
              <a:spLocks noChangeArrowheads="1"/>
            </p:cNvSpPr>
            <p:nvPr/>
          </p:nvSpPr>
          <p:spPr bwMode="auto">
            <a:xfrm>
              <a:off x="975" y="164"/>
              <a:ext cx="4173" cy="1452"/>
            </a:xfrm>
            <a:custGeom>
              <a:avLst/>
              <a:gdLst>
                <a:gd name="T0" fmla="*/ 0 w 18403"/>
                <a:gd name="T1" fmla="*/ 0 h 6404"/>
                <a:gd name="T2" fmla="*/ 0 w 18403"/>
                <a:gd name="T3" fmla="*/ 0 h 6404"/>
                <a:gd name="T4" fmla="*/ 0 w 18403"/>
                <a:gd name="T5" fmla="*/ 0 h 6404"/>
                <a:gd name="T6" fmla="*/ 0 w 18403"/>
                <a:gd name="T7" fmla="*/ 0 h 6404"/>
                <a:gd name="T8" fmla="*/ 0 w 18403"/>
                <a:gd name="T9" fmla="*/ 0 h 6404"/>
                <a:gd name="T10" fmla="*/ 0 w 18403"/>
                <a:gd name="T11" fmla="*/ 0 h 6404"/>
                <a:gd name="T12" fmla="*/ 0 w 18403"/>
                <a:gd name="T13" fmla="*/ 0 h 6404"/>
                <a:gd name="T14" fmla="*/ 0 w 18403"/>
                <a:gd name="T15" fmla="*/ 0 h 6404"/>
                <a:gd name="T16" fmla="*/ 0 w 18403"/>
                <a:gd name="T17" fmla="*/ 0 h 6404"/>
                <a:gd name="T18" fmla="*/ 0 w 18403"/>
                <a:gd name="T19" fmla="*/ 0 h 6404"/>
                <a:gd name="T20" fmla="*/ 0 w 18403"/>
                <a:gd name="T21" fmla="*/ 0 h 6404"/>
                <a:gd name="T22" fmla="*/ 0 w 18403"/>
                <a:gd name="T23" fmla="*/ 0 h 6404"/>
                <a:gd name="T24" fmla="*/ 0 w 18403"/>
                <a:gd name="T25" fmla="*/ 0 h 6404"/>
                <a:gd name="T26" fmla="*/ 0 w 18403"/>
                <a:gd name="T27" fmla="*/ 0 h 6404"/>
                <a:gd name="T28" fmla="*/ 0 w 18403"/>
                <a:gd name="T29" fmla="*/ 0 h 6404"/>
                <a:gd name="T30" fmla="*/ 0 w 18403"/>
                <a:gd name="T31" fmla="*/ 0 h 6404"/>
                <a:gd name="T32" fmla="*/ 0 w 18403"/>
                <a:gd name="T33" fmla="*/ 0 h 6404"/>
                <a:gd name="T34" fmla="*/ 0 w 18403"/>
                <a:gd name="T35" fmla="*/ 0 h 6404"/>
                <a:gd name="T36" fmla="*/ 0 w 18403"/>
                <a:gd name="T37" fmla="*/ 0 h 6404"/>
                <a:gd name="T38" fmla="*/ 0 w 18403"/>
                <a:gd name="T39" fmla="*/ 0 h 6404"/>
                <a:gd name="T40" fmla="*/ 0 w 18403"/>
                <a:gd name="T41" fmla="*/ 0 h 6404"/>
                <a:gd name="T42" fmla="*/ 0 w 18403"/>
                <a:gd name="T43" fmla="*/ 0 h 6404"/>
                <a:gd name="T44" fmla="*/ 0 w 18403"/>
                <a:gd name="T45" fmla="*/ 0 h 6404"/>
                <a:gd name="T46" fmla="*/ 0 w 18403"/>
                <a:gd name="T47" fmla="*/ 0 h 6404"/>
                <a:gd name="T48" fmla="*/ 0 w 18403"/>
                <a:gd name="T49" fmla="*/ 0 h 6404"/>
                <a:gd name="T50" fmla="*/ 0 w 18403"/>
                <a:gd name="T51" fmla="*/ 0 h 6404"/>
                <a:gd name="T52" fmla="*/ 0 w 18403"/>
                <a:gd name="T53" fmla="*/ 0 h 6404"/>
                <a:gd name="T54" fmla="*/ 0 w 18403"/>
                <a:gd name="T55" fmla="*/ 0 h 6404"/>
                <a:gd name="T56" fmla="*/ 0 w 18403"/>
                <a:gd name="T57" fmla="*/ 0 h 6404"/>
                <a:gd name="T58" fmla="*/ 0 w 18403"/>
                <a:gd name="T59" fmla="*/ 0 h 6404"/>
                <a:gd name="T60" fmla="*/ 0 w 18403"/>
                <a:gd name="T61" fmla="*/ 0 h 6404"/>
                <a:gd name="T62" fmla="*/ 0 w 18403"/>
                <a:gd name="T63" fmla="*/ 0 h 6404"/>
                <a:gd name="T64" fmla="*/ 0 w 18403"/>
                <a:gd name="T65" fmla="*/ 0 h 6404"/>
                <a:gd name="T66" fmla="*/ 0 w 18403"/>
                <a:gd name="T67" fmla="*/ 0 h 64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403"/>
                <a:gd name="T103" fmla="*/ 0 h 6404"/>
                <a:gd name="T104" fmla="*/ 18403 w 18403"/>
                <a:gd name="T105" fmla="*/ 6404 h 64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403" h="6404">
                  <a:moveTo>
                    <a:pt x="2803" y="4789"/>
                  </a:moveTo>
                  <a:lnTo>
                    <a:pt x="2232" y="4604"/>
                  </a:lnTo>
                  <a:lnTo>
                    <a:pt x="1734" y="4405"/>
                  </a:lnTo>
                  <a:lnTo>
                    <a:pt x="1269" y="4188"/>
                  </a:lnTo>
                  <a:lnTo>
                    <a:pt x="888" y="3967"/>
                  </a:lnTo>
                  <a:lnTo>
                    <a:pt x="550" y="3733"/>
                  </a:lnTo>
                  <a:lnTo>
                    <a:pt x="307" y="3490"/>
                  </a:lnTo>
                  <a:lnTo>
                    <a:pt x="127" y="3246"/>
                  </a:lnTo>
                  <a:lnTo>
                    <a:pt x="42" y="2990"/>
                  </a:lnTo>
                  <a:lnTo>
                    <a:pt x="0" y="2737"/>
                  </a:lnTo>
                  <a:lnTo>
                    <a:pt x="42" y="2481"/>
                  </a:lnTo>
                  <a:lnTo>
                    <a:pt x="201" y="2238"/>
                  </a:lnTo>
                  <a:lnTo>
                    <a:pt x="391" y="1995"/>
                  </a:lnTo>
                  <a:lnTo>
                    <a:pt x="656" y="1751"/>
                  </a:lnTo>
                  <a:lnTo>
                    <a:pt x="1005" y="1521"/>
                  </a:lnTo>
                  <a:lnTo>
                    <a:pt x="1428" y="1300"/>
                  </a:lnTo>
                  <a:lnTo>
                    <a:pt x="1893" y="1089"/>
                  </a:lnTo>
                  <a:lnTo>
                    <a:pt x="2464" y="893"/>
                  </a:lnTo>
                  <a:lnTo>
                    <a:pt x="3035" y="720"/>
                  </a:lnTo>
                  <a:lnTo>
                    <a:pt x="3680" y="557"/>
                  </a:lnTo>
                  <a:lnTo>
                    <a:pt x="4378" y="416"/>
                  </a:lnTo>
                  <a:lnTo>
                    <a:pt x="5108" y="291"/>
                  </a:lnTo>
                  <a:lnTo>
                    <a:pt x="5870" y="186"/>
                  </a:lnTo>
                  <a:lnTo>
                    <a:pt x="6673" y="106"/>
                  </a:lnTo>
                  <a:lnTo>
                    <a:pt x="7477" y="48"/>
                  </a:lnTo>
                  <a:lnTo>
                    <a:pt x="8323" y="13"/>
                  </a:lnTo>
                  <a:lnTo>
                    <a:pt x="9127" y="0"/>
                  </a:lnTo>
                  <a:lnTo>
                    <a:pt x="9962" y="13"/>
                  </a:lnTo>
                  <a:lnTo>
                    <a:pt x="10809" y="48"/>
                  </a:lnTo>
                  <a:lnTo>
                    <a:pt x="11612" y="93"/>
                  </a:lnTo>
                  <a:lnTo>
                    <a:pt x="12416" y="173"/>
                  </a:lnTo>
                  <a:lnTo>
                    <a:pt x="13188" y="279"/>
                  </a:lnTo>
                  <a:lnTo>
                    <a:pt x="13918" y="394"/>
                  </a:lnTo>
                  <a:lnTo>
                    <a:pt x="14637" y="535"/>
                  </a:lnTo>
                  <a:lnTo>
                    <a:pt x="15293" y="698"/>
                  </a:lnTo>
                  <a:lnTo>
                    <a:pt x="15874" y="871"/>
                  </a:lnTo>
                  <a:lnTo>
                    <a:pt x="16445" y="1066"/>
                  </a:lnTo>
                  <a:lnTo>
                    <a:pt x="16900" y="1265"/>
                  </a:lnTo>
                  <a:lnTo>
                    <a:pt x="17323" y="1482"/>
                  </a:lnTo>
                  <a:lnTo>
                    <a:pt x="17704" y="1716"/>
                  </a:lnTo>
                  <a:lnTo>
                    <a:pt x="17979" y="1950"/>
                  </a:lnTo>
                  <a:lnTo>
                    <a:pt x="18212" y="2203"/>
                  </a:lnTo>
                  <a:lnTo>
                    <a:pt x="18317" y="2449"/>
                  </a:lnTo>
                  <a:lnTo>
                    <a:pt x="18402" y="2702"/>
                  </a:lnTo>
                  <a:lnTo>
                    <a:pt x="18402" y="2958"/>
                  </a:lnTo>
                  <a:lnTo>
                    <a:pt x="18286" y="3202"/>
                  </a:lnTo>
                  <a:lnTo>
                    <a:pt x="18127" y="3458"/>
                  </a:lnTo>
                  <a:lnTo>
                    <a:pt x="17905" y="3701"/>
                  </a:lnTo>
                  <a:lnTo>
                    <a:pt x="17598" y="3931"/>
                  </a:lnTo>
                  <a:lnTo>
                    <a:pt x="17207" y="4162"/>
                  </a:lnTo>
                  <a:lnTo>
                    <a:pt x="16752" y="4373"/>
                  </a:lnTo>
                  <a:lnTo>
                    <a:pt x="16255" y="4569"/>
                  </a:lnTo>
                  <a:lnTo>
                    <a:pt x="15684" y="4754"/>
                  </a:lnTo>
                  <a:lnTo>
                    <a:pt x="15071" y="4930"/>
                  </a:lnTo>
                  <a:lnTo>
                    <a:pt x="14373" y="5081"/>
                  </a:lnTo>
                  <a:lnTo>
                    <a:pt x="13685" y="5218"/>
                  </a:lnTo>
                  <a:lnTo>
                    <a:pt x="12924" y="5324"/>
                  </a:lnTo>
                  <a:lnTo>
                    <a:pt x="12152" y="5417"/>
                  </a:lnTo>
                  <a:lnTo>
                    <a:pt x="11348" y="5484"/>
                  </a:lnTo>
                  <a:lnTo>
                    <a:pt x="10502" y="5545"/>
                  </a:lnTo>
                  <a:lnTo>
                    <a:pt x="9698" y="5567"/>
                  </a:lnTo>
                  <a:lnTo>
                    <a:pt x="8852" y="5567"/>
                  </a:lnTo>
                  <a:lnTo>
                    <a:pt x="8017" y="5545"/>
                  </a:lnTo>
                  <a:lnTo>
                    <a:pt x="7181" y="5497"/>
                  </a:lnTo>
                  <a:lnTo>
                    <a:pt x="6367" y="5427"/>
                  </a:lnTo>
                  <a:lnTo>
                    <a:pt x="5605" y="5347"/>
                  </a:lnTo>
                  <a:lnTo>
                    <a:pt x="1269" y="6403"/>
                  </a:lnTo>
                  <a:lnTo>
                    <a:pt x="2803" y="4789"/>
                  </a:ln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Text Box 3"/>
            <p:cNvSpPr txBox="1">
              <a:spLocks noChangeArrowheads="1"/>
            </p:cNvSpPr>
            <p:nvPr/>
          </p:nvSpPr>
          <p:spPr bwMode="auto">
            <a:xfrm>
              <a:off x="1168" y="238"/>
              <a:ext cx="3905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en-GB" altLang="en-US" sz="1200" b="1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  <a:latin typeface="Comic Sans MS" pitchFamily="66" charset="0"/>
                </a:rPr>
                <a:t>My children had no 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  <a:latin typeface="Comic Sans MS" pitchFamily="66" charset="0"/>
                </a:rPr>
                <a:t>chance to go to school in the country. There are schools in another</a:t>
              </a: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  <a:latin typeface="Comic Sans MS" pitchFamily="66" charset="0"/>
                </a:rPr>
                <a:t>country.</a:t>
              </a:r>
              <a:endParaRPr lang="en-GB" altLang="en-US" sz="36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5715000" y="3929063"/>
            <a:ext cx="2733675" cy="517525"/>
            <a:chOff x="340" y="2568"/>
            <a:chExt cx="1722" cy="326"/>
          </a:xfrm>
        </p:grpSpPr>
        <p:sp>
          <p:nvSpPr>
            <p:cNvPr id="32782" name="AutoShape 5"/>
            <p:cNvSpPr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2783" name="Text Box 6"/>
            <p:cNvSpPr txBox="1">
              <a:spLocks noChangeArrowheads="1"/>
            </p:cNvSpPr>
            <p:nvPr/>
          </p:nvSpPr>
          <p:spPr bwMode="auto">
            <a:xfrm>
              <a:off x="340" y="2568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Factor</a:t>
              </a:r>
            </a:p>
          </p:txBody>
        </p:sp>
      </p:grpSp>
      <p:grpSp>
        <p:nvGrpSpPr>
          <p:cNvPr id="32772" name="Group 7"/>
          <p:cNvGrpSpPr>
            <a:grpSpLocks/>
          </p:cNvGrpSpPr>
          <p:nvPr/>
        </p:nvGrpSpPr>
        <p:grpSpPr bwMode="auto">
          <a:xfrm>
            <a:off x="5715000" y="4714875"/>
            <a:ext cx="2733675" cy="517525"/>
            <a:chOff x="1973" y="3021"/>
            <a:chExt cx="1722" cy="326"/>
          </a:xfrm>
        </p:grpSpPr>
        <p:sp>
          <p:nvSpPr>
            <p:cNvPr id="32780" name="AutoShape 8"/>
            <p:cNvSpPr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oundRect">
              <a:avLst>
                <a:gd name="adj" fmla="val 306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973" y="3021"/>
              <a:ext cx="1723" cy="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Pull Factor</a:t>
              </a:r>
            </a:p>
          </p:txBody>
        </p:sp>
      </p:grpSp>
      <p:grpSp>
        <p:nvGrpSpPr>
          <p:cNvPr id="32773" name="Group 10"/>
          <p:cNvGrpSpPr>
            <a:grpSpLocks/>
          </p:cNvGrpSpPr>
          <p:nvPr/>
        </p:nvGrpSpPr>
        <p:grpSpPr bwMode="auto">
          <a:xfrm>
            <a:off x="5724525" y="5516563"/>
            <a:ext cx="2733675" cy="944562"/>
            <a:chOff x="3606" y="3475"/>
            <a:chExt cx="1722" cy="595"/>
          </a:xfrm>
        </p:grpSpPr>
        <p:sp>
          <p:nvSpPr>
            <p:cNvPr id="32778" name="AutoShape 11"/>
            <p:cNvSpPr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oundRect">
              <a:avLst>
                <a:gd name="adj" fmla="val 167"/>
              </a:avLst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2779" name="Text Box 12"/>
            <p:cNvSpPr txBox="1">
              <a:spLocks noChangeArrowheads="1"/>
            </p:cNvSpPr>
            <p:nvPr/>
          </p:nvSpPr>
          <p:spPr bwMode="auto">
            <a:xfrm>
              <a:off x="3606" y="3475"/>
              <a:ext cx="1723" cy="5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738"/>
                </a:spcBef>
                <a:buFont typeface="Arial" pitchFamily="34" charset="0"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Push &amp; Pull Factors</a:t>
              </a:r>
            </a:p>
          </p:txBody>
        </p:sp>
      </p:grpSp>
      <p:grpSp>
        <p:nvGrpSpPr>
          <p:cNvPr id="32774" name="Group 13"/>
          <p:cNvGrpSpPr>
            <a:grpSpLocks/>
          </p:cNvGrpSpPr>
          <p:nvPr/>
        </p:nvGrpSpPr>
        <p:grpSpPr bwMode="auto">
          <a:xfrm>
            <a:off x="539750" y="5876925"/>
            <a:ext cx="792163" cy="396875"/>
            <a:chOff x="340" y="3702"/>
            <a:chExt cx="499" cy="250"/>
          </a:xfrm>
        </p:grpSpPr>
        <p:sp>
          <p:nvSpPr>
            <p:cNvPr id="32776" name="AutoShape 14"/>
            <p:cNvSpPr>
              <a:spLocks noChangeArrowheads="1"/>
            </p:cNvSpPr>
            <p:nvPr/>
          </p:nvSpPr>
          <p:spPr bwMode="auto">
            <a:xfrm>
              <a:off x="340" y="3702"/>
              <a:ext cx="499" cy="250"/>
            </a:xfrm>
            <a:prstGeom prst="roundRect">
              <a:avLst>
                <a:gd name="adj" fmla="val 39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2777" name="Text Box 15"/>
            <p:cNvSpPr txBox="1">
              <a:spLocks noChangeArrowheads="1"/>
            </p:cNvSpPr>
            <p:nvPr/>
          </p:nvSpPr>
          <p:spPr bwMode="auto">
            <a:xfrm>
              <a:off x="340" y="3702"/>
              <a:ext cx="4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238"/>
                </a:spcBef>
                <a:buFont typeface="Arial" pitchFamily="34" charset="0"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6</a:t>
              </a:r>
            </a:p>
          </p:txBody>
        </p:sp>
      </p:grpSp>
      <p:pic>
        <p:nvPicPr>
          <p:cNvPr id="32775" name="Picture 16" descr="stick_man_thinking_idea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402431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348038" y="3048000"/>
            <a:ext cx="23764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988"/>
              </a:spcBef>
              <a:buClr>
                <a:srgbClr val="FFFF00"/>
              </a:buClr>
              <a:buSzPct val="177000"/>
              <a:buFont typeface="Arial" pitchFamily="34" charset="0"/>
              <a:buNone/>
            </a:pPr>
            <a:r>
              <a:rPr lang="en-GB" altLang="en-US" b="1">
                <a:solidFill>
                  <a:srgbClr val="FFFF00"/>
                </a:solidFill>
              </a:rPr>
              <a:t>PUSH &amp; PULL!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21300" y="3810000"/>
            <a:ext cx="3289300" cy="2684463"/>
            <a:chOff x="2880" y="2614"/>
            <a:chExt cx="1814" cy="1451"/>
          </a:xfrm>
        </p:grpSpPr>
        <p:sp>
          <p:nvSpPr>
            <p:cNvPr id="33798" name="Oval 5"/>
            <p:cNvSpPr>
              <a:spLocks noChangeArrowheads="1"/>
            </p:cNvSpPr>
            <p:nvPr/>
          </p:nvSpPr>
          <p:spPr bwMode="auto">
            <a:xfrm>
              <a:off x="2880" y="2614"/>
              <a:ext cx="1814" cy="1451"/>
            </a:xfrm>
            <a:prstGeom prst="ellipse">
              <a:avLst/>
            </a:prstGeom>
            <a:solidFill>
              <a:srgbClr val="0099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3799" name="Text Box 6"/>
            <p:cNvSpPr txBox="1">
              <a:spLocks noChangeArrowheads="1"/>
            </p:cNvSpPr>
            <p:nvPr/>
          </p:nvSpPr>
          <p:spPr bwMode="auto">
            <a:xfrm>
              <a:off x="2960" y="2978"/>
              <a:ext cx="1658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ts val="7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1pPr>
              <a:lvl2pPr marL="742950" indent="-285750">
                <a:spcBef>
                  <a:spcPts val="6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2pPr>
              <a:lvl3pPr marL="1143000" indent="-228600">
                <a:spcBef>
                  <a:spcPts val="5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3pPr>
              <a:lvl4pPr marL="16002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4pPr>
              <a:lvl5pPr marL="2057400" indent="-228600">
                <a:spcBef>
                  <a:spcPts val="488"/>
                </a:spcBef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5pPr>
              <a:lvl6pPr marL="25146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6pPr>
              <a:lvl7pPr marL="29718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7pPr>
              <a:lvl8pPr marL="34290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8pPr>
              <a:lvl9pPr marL="3886200" indent="-228600" eaLnBrk="0" fontAlgn="base" hangingPunct="0">
                <a:spcBef>
                  <a:spcPts val="4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HG Mincho Light J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FFFFFF"/>
                </a:buClr>
                <a:buSzPct val="244000"/>
                <a:buFont typeface="Arial" pitchFamily="34" charset="0"/>
                <a:buNone/>
              </a:pPr>
              <a:r>
                <a:rPr lang="en-GB" altLang="en-US" sz="4400" b="1">
                  <a:solidFill>
                    <a:srgbClr val="FFFFFF"/>
                  </a:solidFill>
                </a:rPr>
                <a:t>Well done!</a:t>
              </a:r>
            </a:p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FFFFFF"/>
                </a:buClr>
                <a:buSzPct val="244000"/>
                <a:buFont typeface="Arial" pitchFamily="34" charset="0"/>
                <a:buNone/>
              </a:pPr>
              <a:r>
                <a:rPr lang="en-GB" altLang="en-US" sz="4400" b="1">
                  <a:solidFill>
                    <a:srgbClr val="FFFFFF"/>
                  </a:solidFill>
                </a:rPr>
                <a:t>The END</a:t>
              </a:r>
            </a:p>
          </p:txBody>
        </p:sp>
      </p:grpSp>
    </p:spTree>
  </p:cSld>
  <p:clrMapOvr>
    <a:masterClrMapping/>
  </p:clrMapOvr>
  <p:transition spd="slow">
    <p:circle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5508625" y="1341438"/>
            <a:ext cx="3159125" cy="1141412"/>
          </a:xfr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5888"/>
            <a:ext cx="5092700" cy="6535737"/>
          </a:xfr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2800" smtClean="0">
                <a:ea typeface="ＭＳ Ｐゴシック" pitchFamily="34" charset="-128"/>
              </a:rPr>
              <a:t>Keep on studying or reviewing this power point presentation</a:t>
            </a:r>
          </a:p>
          <a:p>
            <a:r>
              <a:rPr lang="en-GB" altLang="en-US" sz="2800" smtClean="0">
                <a:ea typeface="ＭＳ Ｐゴシック" pitchFamily="34" charset="-128"/>
              </a:rPr>
              <a:t>If success in class is important to you, </a:t>
            </a:r>
            <a:r>
              <a:rPr lang="en-GB" altLang="en-US" sz="2800" b="1" smtClean="0">
                <a:ea typeface="ＭＳ Ｐゴシック" pitchFamily="34" charset="-128"/>
              </a:rPr>
              <a:t>make the time </a:t>
            </a:r>
            <a:r>
              <a:rPr lang="en-GB" altLang="en-US" sz="2800" smtClean="0">
                <a:ea typeface="ＭＳ Ｐゴシック" pitchFamily="34" charset="-128"/>
              </a:rPr>
              <a:t>to succeed</a:t>
            </a:r>
          </a:p>
          <a:p>
            <a:r>
              <a:rPr lang="en-GB" altLang="en-US" sz="2800" smtClean="0">
                <a:ea typeface="ＭＳ Ｐゴシック" pitchFamily="34" charset="-128"/>
              </a:rPr>
              <a:t>If success in class is important to you, </a:t>
            </a:r>
            <a:r>
              <a:rPr lang="en-GB" altLang="en-US" sz="2800" b="1" smtClean="0">
                <a:ea typeface="ＭＳ Ｐゴシック" pitchFamily="34" charset="-128"/>
              </a:rPr>
              <a:t>overcome excuses </a:t>
            </a:r>
            <a:r>
              <a:rPr lang="en-GB" altLang="en-US" sz="2800" smtClean="0">
                <a:ea typeface="ＭＳ Ｐゴシック" pitchFamily="34" charset="-128"/>
              </a:rPr>
              <a:t>of why you didn’t have time to study</a:t>
            </a:r>
          </a:p>
          <a:p>
            <a:r>
              <a:rPr lang="en-GB" altLang="en-US" sz="2800" smtClean="0">
                <a:ea typeface="ＭＳ Ｐゴシック" pitchFamily="34" charset="-128"/>
              </a:rPr>
              <a:t>Television and Social Media will always be around, a chance to improve your status begins now</a:t>
            </a:r>
          </a:p>
        </p:txBody>
      </p:sp>
      <p:pic>
        <p:nvPicPr>
          <p:cNvPr id="34820" name="Picture 4" descr="writ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230563"/>
            <a:ext cx="3781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42988" y="333375"/>
            <a:ext cx="7200900" cy="9525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1738"/>
              </a:spcBef>
              <a:buClr>
                <a:srgbClr val="FFFFFF"/>
              </a:buClr>
              <a:buSzPct val="155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Now test yourself?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79425" y="1636713"/>
            <a:ext cx="8642350" cy="47783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 What is meant by rural?    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 What is meant by urban?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 What is meant by megalopolis? 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 What is meant by migration, immigration, and emigration?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 What is a push factor?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 What is a pull factor?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 Give 3 examples of push factors.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FFFFFF"/>
              </a:buClr>
              <a:buSzPct val="111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 Give 3 examples of  pull factors.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WELL DONE!</a:t>
            </a:r>
          </a:p>
        </p:txBody>
      </p:sp>
      <p:pic>
        <p:nvPicPr>
          <p:cNvPr id="36867" name="Picture 3" descr="C:\Users\SFDVANERMENM\AppData\Local\Microsoft\Windows\Temporary Internet Files\Content.IE5\58DR6RW2\Well-D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5783262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500063" y="476250"/>
            <a:ext cx="8143875" cy="1125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Key Term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1113" y="3716338"/>
            <a:ext cx="4921250" cy="15081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</a:pPr>
            <a:r>
              <a:rPr lang="en-GB" altLang="en-US" sz="4400">
                <a:solidFill>
                  <a:srgbClr val="00664D"/>
                </a:solidFill>
              </a:rPr>
              <a:t>What does </a:t>
            </a:r>
            <a:r>
              <a:rPr lang="en-GB" altLang="en-US" sz="4400" b="1">
                <a:solidFill>
                  <a:srgbClr val="00664D"/>
                </a:solidFill>
              </a:rPr>
              <a:t>urban</a:t>
            </a:r>
            <a:r>
              <a:rPr lang="en-GB" altLang="en-US" sz="4400">
                <a:solidFill>
                  <a:srgbClr val="00664D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Tx/>
              <a:buNone/>
            </a:pPr>
            <a:r>
              <a:rPr lang="en-GB" altLang="en-US" sz="4400">
                <a:solidFill>
                  <a:srgbClr val="00664D"/>
                </a:solidFill>
              </a:rPr>
              <a:t>  mean?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781300"/>
            <a:ext cx="4076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588" y="2943225"/>
            <a:ext cx="9296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Times New Roman" pitchFamily="18" charset="0"/>
              </a:rPr>
              <a:t>Urban means city life</a:t>
            </a:r>
            <a:r>
              <a:rPr lang="en-US" altLang="en-US" sz="6000">
                <a:latin typeface="Times New Roman" pitchFamily="18" charset="0"/>
              </a:rPr>
              <a:t>.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8"/>
          <a:stretch>
            <a:fillRect/>
          </a:stretch>
        </p:blipFill>
        <p:spPr bwMode="auto">
          <a:xfrm>
            <a:off x="3984625" y="4292600"/>
            <a:ext cx="51752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5" b="23334"/>
          <a:stretch>
            <a:fillRect/>
          </a:stretch>
        </p:blipFill>
        <p:spPr bwMode="auto">
          <a:xfrm>
            <a:off x="3779838" y="15875"/>
            <a:ext cx="54006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292600"/>
            <a:ext cx="35448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00063" y="476250"/>
            <a:ext cx="8143875" cy="1125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Key Term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63" y="2349500"/>
            <a:ext cx="4572000" cy="26685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 typeface="Arial" pitchFamily="34" charset="0"/>
              <a:buChar char="•"/>
              <a:defRPr/>
            </a:pPr>
            <a:r>
              <a:rPr lang="en-GB" altLang="en-US" sz="6000" b="1" dirty="0">
                <a:solidFill>
                  <a:srgbClr val="0070C0"/>
                </a:solidFill>
                <a:latin typeface="+mj-lt"/>
              </a:rPr>
              <a:t>What does </a:t>
            </a:r>
            <a:r>
              <a:rPr lang="en-US" altLang="en-US" sz="6000" b="1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sz="6000" b="1" dirty="0">
                <a:solidFill>
                  <a:srgbClr val="0070C0"/>
                </a:solidFill>
                <a:latin typeface="+mj-lt"/>
              </a:rPr>
              <a:t>uburb </a:t>
            </a:r>
            <a:r>
              <a:rPr lang="en-GB" altLang="en-US" sz="6000" b="1" dirty="0">
                <a:solidFill>
                  <a:srgbClr val="0070C0"/>
                </a:solidFill>
                <a:latin typeface="+mj-lt"/>
              </a:rPr>
              <a:t>mean?</a:t>
            </a:r>
            <a:endParaRPr lang="en-GB" altLang="en-US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172" name="Picture 2" descr="Image result for subu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89338"/>
            <a:ext cx="499745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331913" y="2967038"/>
            <a:ext cx="68580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itchFamily="18" charset="0"/>
              </a:rPr>
              <a:t>a location lying immediately outside a city or town, especially a smaller residential community</a:t>
            </a:r>
            <a:endParaRPr lang="en-US" altLang="en-US" sz="440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3" y="760413"/>
            <a:ext cx="4572000" cy="18097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 typeface="Arial" pitchFamily="34" charset="0"/>
              <a:buChar char="•"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sz="6000" b="1" dirty="0">
                <a:solidFill>
                  <a:srgbClr val="0070C0"/>
                </a:solidFill>
                <a:latin typeface="+mj-lt"/>
              </a:rPr>
              <a:t>uburb </a:t>
            </a:r>
            <a:r>
              <a:rPr lang="en-GB" altLang="en-US" sz="6000" b="1" dirty="0">
                <a:solidFill>
                  <a:srgbClr val="0070C0"/>
                </a:solidFill>
                <a:latin typeface="+mj-lt"/>
              </a:rPr>
              <a:t>means:</a:t>
            </a:r>
            <a:endParaRPr lang="en-GB" altLang="en-US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00063" y="476250"/>
            <a:ext cx="8143875" cy="1125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</a:rPr>
              <a:t>Key Term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00063" y="2349500"/>
            <a:ext cx="4572000" cy="26685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</a:pPr>
            <a:r>
              <a:rPr lang="en-GB" altLang="en-US" sz="6000">
                <a:solidFill>
                  <a:srgbClr val="00664D"/>
                </a:solidFill>
              </a:rPr>
              <a:t>What does megalopolis mean?</a:t>
            </a:r>
            <a:endParaRPr lang="en-GB" altLang="en-US" sz="1800">
              <a:solidFill>
                <a:srgbClr val="00664D"/>
              </a:solidFill>
            </a:endParaRPr>
          </a:p>
        </p:txBody>
      </p:sp>
      <p:pic>
        <p:nvPicPr>
          <p:cNvPr id="9220" name="Picture 2" descr="Image result for megapolis mea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86213"/>
            <a:ext cx="29194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50825" y="539750"/>
            <a:ext cx="4572000" cy="18097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38"/>
              </a:spcBef>
              <a:buClr>
                <a:srgbClr val="009900"/>
              </a:buClr>
              <a:buSzPct val="111000"/>
            </a:pPr>
            <a:r>
              <a:rPr lang="en-GB" altLang="en-US" sz="6000">
                <a:solidFill>
                  <a:srgbClr val="00664D"/>
                </a:solidFill>
              </a:rPr>
              <a:t>megalopolis means:</a:t>
            </a:r>
            <a:endParaRPr lang="en-GB" altLang="en-US" sz="1800">
              <a:solidFill>
                <a:srgbClr val="00664D"/>
              </a:solidFill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258888" y="3162300"/>
            <a:ext cx="66976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1pPr>
            <a:lvl2pPr marL="742950" indent="-285750">
              <a:spcBef>
                <a:spcPts val="6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2pPr>
            <a:lvl3pPr marL="1143000" indent="-228600">
              <a:spcBef>
                <a:spcPts val="588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3pPr>
            <a:lvl4pPr marL="16002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4pPr>
            <a:lvl5pPr marL="2057400" indent="-228600">
              <a:spcBef>
                <a:spcPts val="488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5pPr>
            <a:lvl6pPr marL="25146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6pPr>
            <a:lvl7pPr marL="29718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7pPr>
            <a:lvl8pPr marL="34290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8pPr>
            <a:lvl9pPr marL="3886200" indent="-22860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HG Mincho Light J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latin typeface="Times New Roman" pitchFamily="18" charset="0"/>
              </a:rPr>
              <a:t>a huge city with an extremely large population</a:t>
            </a:r>
            <a:endParaRPr lang="en-US" altLang="en-US" sz="4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HG Mincho Light J"/>
        <a:cs typeface="HG Mincho Light J"/>
      </a:majorFont>
      <a:minorFont>
        <a:latin typeface="Aria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653</Words>
  <Application>Microsoft Office PowerPoint</Application>
  <PresentationFormat>Letter Paper (8.5x11 in)</PresentationFormat>
  <Paragraphs>121</Paragraphs>
  <Slides>37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Emigration </vt:lpstr>
      <vt:lpstr>       Question</vt:lpstr>
      <vt:lpstr>EXIT </vt:lpstr>
      <vt:lpstr>Immigration</vt:lpstr>
      <vt:lpstr>       Question</vt:lpstr>
      <vt:lpstr>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</vt:lpstr>
      <vt:lpstr>PowerPoint Presentation</vt:lpstr>
      <vt:lpstr>WELL DONE!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MaryAnne VanErmen</cp:lastModifiedBy>
  <cp:revision>108</cp:revision>
  <dcterms:modified xsi:type="dcterms:W3CDTF">2020-02-28T20:07:29Z</dcterms:modified>
</cp:coreProperties>
</file>